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6"/>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x="18288000" cy="10287000"/>
  <p:notesSz cx="6858000" cy="9144000"/>
  <p:embeddedFontLst>
    <p:embeddedFont>
      <p:font typeface="Montserrat Classic Bold" charset="1" panose="00000800000000000000"/>
      <p:regular r:id="rId49"/>
    </p:embeddedFont>
    <p:embeddedFont>
      <p:font typeface="Montserrat Classic" charset="1" panose="00000500000000000000"/>
      <p:regular r:id="rId50"/>
    </p:embeddedFont>
    <p:embeddedFont>
      <p:font typeface="Open Sans Bold" charset="1" panose="020B0806030504020204"/>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notesMasters/notesMaster1.xml" Type="http://schemas.openxmlformats.org/officeDocument/2006/relationships/notesMaster"/><Relationship Id="rId47" Target="theme/theme2.xml" Type="http://schemas.openxmlformats.org/officeDocument/2006/relationships/theme"/><Relationship Id="rId48" Target="notesSlides/notesSlide1.xml" Type="http://schemas.openxmlformats.org/officeDocument/2006/relationships/notesSlide"/><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notesSlides/notesSlide2.xml" Type="http://schemas.openxmlformats.org/officeDocument/2006/relationships/notesSlide"/><Relationship Id="rId53" Target="notesSlides/notesSlide3.xml" Type="http://schemas.openxmlformats.org/officeDocument/2006/relationships/notesSlide"/><Relationship Id="rId54" Target="notesSlides/notesSlide4.xml" Type="http://schemas.openxmlformats.org/officeDocument/2006/relationships/notesSlide"/><Relationship Id="rId55" Target="notesSlides/notesSlide5.xml" Type="http://schemas.openxmlformats.org/officeDocument/2006/relationships/notesSlide"/><Relationship Id="rId56" Target="notesSlides/notesSlide6.xml" Type="http://schemas.openxmlformats.org/officeDocument/2006/relationships/notesSlide"/><Relationship Id="rId57" Target="notesSlides/notesSlide7.xml" Type="http://schemas.openxmlformats.org/officeDocument/2006/relationships/notesSlide"/><Relationship Id="rId58" Target="notesSlides/notesSlide8.xml" Type="http://schemas.openxmlformats.org/officeDocument/2006/relationships/notesSlide"/><Relationship Id="rId59" Target="notesSlides/notesSlide9.xml" Type="http://schemas.openxmlformats.org/officeDocument/2006/relationships/notesSlide"/><Relationship Id="rId6" Target="slides/slide1.xml" Type="http://schemas.openxmlformats.org/officeDocument/2006/relationships/slide"/><Relationship Id="rId60" Target="notesSlides/notesSlide10.xml" Type="http://schemas.openxmlformats.org/officeDocument/2006/relationships/notesSlide"/><Relationship Id="rId61" Target="notesSlides/notesSlide11.xml" Type="http://schemas.openxmlformats.org/officeDocument/2006/relationships/note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Continuando con el módulo de lavandería, en esta sección se profundiza en cómo el sistema de LavCom Manager permite la visualización y gestión del stock de ropa. Una de las funcionalidades clave es la capacidad de los usuarios para visualizar el stock de ropa limpia, sucia y la ropa que ha sido dada de baja. Esto permite que el personal hospitalario mantenga un control preciso sobre los recursos disponibles en tiempo real.</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Como se puede visualizar, este es el layout del proyecto, en este caso es el dashboard el que esta presente ya que será el corazón del proyecto, en donde el  usuario final podra tomar decisiones rapidamente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 cuando al proyecto en general se estimaron 348 horas, de las cuales se han trabajado 271. Esto es el 77,8 % del total de horas establecidas.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Como se vio en la diapositiva anterior, las tareas asignadas al sprint 4 suman un total de 61 horas trabajadas.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Además, hemos completado todas las tareas del sprint backlog propuestas en el scrum board.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Y como se puede apreciar tenemos la organizacion de carpetas del proyecto laundry-manager bien establecido y con todos sus artefactos hechos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Un ejemplo del proyecto que decidimos enseñar es la funcion de la remesa de ropa sucia, ya que en este ejemplo se utiliza el ORM que estamos utilizando y se identifica que es la funcion de un enpoint de Express JS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 cuanto al sprint 5, en este se comienza derechamente con el desarrollo del front end del modulo de alimentacion, es decir food manager, en este caso se establecen 31 artefactos, de los cuales tenemos solo 3 bloqueados por decisión del cliente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ya que estamos en la etapa final del sprint 5 podemos afirmar que hemos trabajado 54 horas en el sprint #5.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 cuando al scrum Board, podemos observar las reuniones de equipo que tuvimos a lo largo del sprint y nuestra reunion con Flavia.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 Github siguiendo la misma estructura de carpetas que laundry manager hemos constituido food manager.</a:t>
            </a:r>
          </a:p>
          <a:p>
            <a:r>
              <a:rPr lang="en-US"/>
              <a:t>Aca se trabajó en el front haciendo cambios en el apartado de views y static</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media/image9.png" Type="http://schemas.openxmlformats.org/officeDocument/2006/relationships/image"/><Relationship Id="rId12" Target="../media/image10.png" Type="http://schemas.openxmlformats.org/officeDocument/2006/relationships/image"/><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9.png" Type="http://schemas.openxmlformats.org/officeDocument/2006/relationships/image"/><Relationship Id="rId5" Target="../media/image2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9.png" Type="http://schemas.openxmlformats.org/officeDocument/2006/relationships/image"/><Relationship Id="rId5" Target="../media/image2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9.png" Type="http://schemas.openxmlformats.org/officeDocument/2006/relationships/image"/><Relationship Id="rId5" Target="../media/image2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9.png" Type="http://schemas.openxmlformats.org/officeDocument/2006/relationships/image"/><Relationship Id="rId5" Target="../media/image2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9.png" Type="http://schemas.openxmlformats.org/officeDocument/2006/relationships/image"/><Relationship Id="rId5" Target="../media/image2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9.png" Type="http://schemas.openxmlformats.org/officeDocument/2006/relationships/image"/><Relationship Id="rId5" Target="../media/image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9.png" Type="http://schemas.openxmlformats.org/officeDocument/2006/relationships/image"/><Relationship Id="rId5" Target="../media/image3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9.png" Type="http://schemas.openxmlformats.org/officeDocument/2006/relationships/image"/><Relationship Id="rId5" Target="../media/image3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9.png" Type="http://schemas.openxmlformats.org/officeDocument/2006/relationships/image"/><Relationship Id="rId5" Target="../media/image3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9.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5.png" Type="http://schemas.openxmlformats.org/officeDocument/2006/relationships/image"/><Relationship Id="rId7" Target="../media/image9.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9.png" Type="http://schemas.openxmlformats.org/officeDocument/2006/relationships/image"/><Relationship Id="rId8" Target="../media/image36.png" Type="http://schemas.openxmlformats.org/officeDocument/2006/relationships/image"/><Relationship Id="rId9" Target="../media/image37.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9.png" Type="http://schemas.openxmlformats.org/officeDocument/2006/relationships/image"/><Relationship Id="rId6" Target="../media/image3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9.png" Type="http://schemas.openxmlformats.org/officeDocument/2006/relationships/image"/><Relationship Id="rId6" Target="../media/image39.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9.png" Type="http://schemas.openxmlformats.org/officeDocument/2006/relationships/image"/><Relationship Id="rId6" Target="../media/image40.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9.png" Type="http://schemas.openxmlformats.org/officeDocument/2006/relationships/image"/><Relationship Id="rId8" Target="../media/image43.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9.png" Type="http://schemas.openxmlformats.org/officeDocument/2006/relationships/image"/><Relationship Id="rId8" Target="../media/image44.png" Type="http://schemas.openxmlformats.org/officeDocument/2006/relationships/image"/><Relationship Id="rId9" Target="../media/image45.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9.png" Type="http://schemas.openxmlformats.org/officeDocument/2006/relationships/image"/><Relationship Id="rId6" Target="../media/image46.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9.png" Type="http://schemas.openxmlformats.org/officeDocument/2006/relationships/image"/><Relationship Id="rId6" Target="../media/image47.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9.png" Type="http://schemas.openxmlformats.org/officeDocument/2006/relationships/image"/><Relationship Id="rId6" Target="../media/image4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9.png" Type="http://schemas.openxmlformats.org/officeDocument/2006/relationships/image"/><Relationship Id="rId7" Target="../media/image11.jpe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9.png" Type="http://schemas.openxmlformats.org/officeDocument/2006/relationships/image"/><Relationship Id="rId8" Target="../media/image49.png" Type="http://schemas.openxmlformats.org/officeDocument/2006/relationships/image"/><Relationship Id="rId9" Target="../media/image50.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1.png" Type="http://schemas.openxmlformats.org/officeDocument/2006/relationships/image"/><Relationship Id="rId5" Target="../media/image52.svg" Type="http://schemas.openxmlformats.org/officeDocument/2006/relationships/image"/><Relationship Id="rId6" Target="../media/image53.png" Type="http://schemas.openxmlformats.org/officeDocument/2006/relationships/image"/><Relationship Id="rId7" Target="../media/image9.png" Type="http://schemas.openxmlformats.org/officeDocument/2006/relationships/image"/><Relationship Id="rId8" Target="../media/image54.png" Type="http://schemas.openxmlformats.org/officeDocument/2006/relationships/image"/><Relationship Id="rId9" Target="../media/image55.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1.png" Type="http://schemas.openxmlformats.org/officeDocument/2006/relationships/image"/><Relationship Id="rId5" Target="../media/image52.svg" Type="http://schemas.openxmlformats.org/officeDocument/2006/relationships/image"/><Relationship Id="rId6" Target="../media/image9.png" Type="http://schemas.openxmlformats.org/officeDocument/2006/relationships/image"/><Relationship Id="rId7" Target="../media/image56.png" Type="http://schemas.openxmlformats.org/officeDocument/2006/relationships/image"/><Relationship Id="rId8" Target="../media/image57.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9.pn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svg" Type="http://schemas.openxmlformats.org/officeDocument/2006/relationships/image"/><Relationship Id="rId4" Target="../media/image60.png" Type="http://schemas.openxmlformats.org/officeDocument/2006/relationships/image"/><Relationship Id="rId5" Target="../media/image61.svg" Type="http://schemas.openxmlformats.org/officeDocument/2006/relationships/image"/><Relationship Id="rId6" Target="../media/image9.png" Type="http://schemas.openxmlformats.org/officeDocument/2006/relationships/image"/><Relationship Id="rId7" Target="../media/image62.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svg" Type="http://schemas.openxmlformats.org/officeDocument/2006/relationships/image"/><Relationship Id="rId4" Target="../media/image60.png" Type="http://schemas.openxmlformats.org/officeDocument/2006/relationships/image"/><Relationship Id="rId5" Target="../media/image61.svg" Type="http://schemas.openxmlformats.org/officeDocument/2006/relationships/image"/><Relationship Id="rId6" Target="../media/image9.png" Type="http://schemas.openxmlformats.org/officeDocument/2006/relationships/image"/><Relationship Id="rId7" Target="../media/image63.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svg" Type="http://schemas.openxmlformats.org/officeDocument/2006/relationships/image"/><Relationship Id="rId4" Target="../media/image60.png" Type="http://schemas.openxmlformats.org/officeDocument/2006/relationships/image"/><Relationship Id="rId5" Target="../media/image61.svg" Type="http://schemas.openxmlformats.org/officeDocument/2006/relationships/image"/><Relationship Id="rId6" Target="../media/image9.png" Type="http://schemas.openxmlformats.org/officeDocument/2006/relationships/image"/><Relationship Id="rId7" Target="../media/image64.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9.pn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9.png" Type="http://schemas.openxmlformats.org/officeDocument/2006/relationships/image"/><Relationship Id="rId7" Target="../media/image65.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9.png" Type="http://schemas.openxmlformats.org/officeDocument/2006/relationships/image"/><Relationship Id="rId7" Target="../media/image66.png" Type="http://schemas.openxmlformats.org/officeDocument/2006/relationships/image"/><Relationship Id="rId8" Target="../media/image6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0.png" Type="http://schemas.openxmlformats.org/officeDocument/2006/relationships/image"/><Relationship Id="rId7"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9.pn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9.png" Type="http://schemas.openxmlformats.org/officeDocument/2006/relationships/image"/><Relationship Id="rId5"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26633" y="-5468306"/>
            <a:ext cx="12906806" cy="12906806"/>
          </a:xfrm>
          <a:custGeom>
            <a:avLst/>
            <a:gdLst/>
            <a:ahLst/>
            <a:cxnLst/>
            <a:rect r="r" b="b" t="t" l="l"/>
            <a:pathLst>
              <a:path h="12906806" w="12906806">
                <a:moveTo>
                  <a:pt x="0" y="0"/>
                </a:moveTo>
                <a:lnTo>
                  <a:pt x="12906806" y="0"/>
                </a:lnTo>
                <a:lnTo>
                  <a:pt x="12906806" y="12906807"/>
                </a:lnTo>
                <a:lnTo>
                  <a:pt x="0" y="129068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2281574">
            <a:off x="9849516" y="2766381"/>
            <a:ext cx="15975639" cy="12983837"/>
          </a:xfrm>
          <a:custGeom>
            <a:avLst/>
            <a:gdLst/>
            <a:ahLst/>
            <a:cxnLst/>
            <a:rect r="r" b="b" t="t" l="l"/>
            <a:pathLst>
              <a:path h="12983837" w="15975639">
                <a:moveTo>
                  <a:pt x="0" y="0"/>
                </a:moveTo>
                <a:lnTo>
                  <a:pt x="15975638" y="0"/>
                </a:lnTo>
                <a:lnTo>
                  <a:pt x="15975638" y="12983838"/>
                </a:lnTo>
                <a:lnTo>
                  <a:pt x="0" y="12983838"/>
                </a:lnTo>
                <a:lnTo>
                  <a:pt x="0" y="0"/>
                </a:lnTo>
                <a:close/>
              </a:path>
            </a:pathLst>
          </a:custGeom>
          <a:blipFill>
            <a:blip r:embed="rId5">
              <a:alphaModFix amt="13000"/>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710408">
            <a:off x="5486400" y="6629736"/>
            <a:ext cx="7315200" cy="1250234"/>
          </a:xfrm>
          <a:custGeom>
            <a:avLst/>
            <a:gdLst/>
            <a:ahLst/>
            <a:cxnLst/>
            <a:rect r="r" b="b" t="t" l="l"/>
            <a:pathLst>
              <a:path h="1250234" w="7315200">
                <a:moveTo>
                  <a:pt x="0" y="0"/>
                </a:moveTo>
                <a:lnTo>
                  <a:pt x="7315200" y="0"/>
                </a:lnTo>
                <a:lnTo>
                  <a:pt x="7315200" y="1250234"/>
                </a:lnTo>
                <a:lnTo>
                  <a:pt x="0" y="125023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true" flipV="false" rot="0">
            <a:off x="802162" y="8197817"/>
            <a:ext cx="6099525" cy="1330805"/>
          </a:xfrm>
          <a:custGeom>
            <a:avLst/>
            <a:gdLst/>
            <a:ahLst/>
            <a:cxnLst/>
            <a:rect r="r" b="b" t="t" l="l"/>
            <a:pathLst>
              <a:path h="1330805" w="6099525">
                <a:moveTo>
                  <a:pt x="6099525" y="0"/>
                </a:moveTo>
                <a:lnTo>
                  <a:pt x="0" y="0"/>
                </a:lnTo>
                <a:lnTo>
                  <a:pt x="0" y="1330806"/>
                </a:lnTo>
                <a:lnTo>
                  <a:pt x="6099525" y="1330806"/>
                </a:lnTo>
                <a:lnTo>
                  <a:pt x="6099525"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11680173" y="0"/>
            <a:ext cx="6607827" cy="1801734"/>
          </a:xfrm>
          <a:custGeom>
            <a:avLst/>
            <a:gdLst/>
            <a:ahLst/>
            <a:cxnLst/>
            <a:rect r="r" b="b" t="t" l="l"/>
            <a:pathLst>
              <a:path h="1801734" w="6607827">
                <a:moveTo>
                  <a:pt x="0" y="0"/>
                </a:moveTo>
                <a:lnTo>
                  <a:pt x="6607827" y="0"/>
                </a:lnTo>
                <a:lnTo>
                  <a:pt x="6607827" y="1801734"/>
                </a:lnTo>
                <a:lnTo>
                  <a:pt x="0" y="1801734"/>
                </a:lnTo>
                <a:lnTo>
                  <a:pt x="0" y="0"/>
                </a:lnTo>
                <a:close/>
              </a:path>
            </a:pathLst>
          </a:custGeom>
          <a:blipFill>
            <a:blip r:embed="rId11"/>
            <a:stretch>
              <a:fillRect l="0" t="0" r="0" b="0"/>
            </a:stretch>
          </a:blipFill>
        </p:spPr>
      </p:sp>
      <p:sp>
        <p:nvSpPr>
          <p:cNvPr name="Freeform 7" id="7"/>
          <p:cNvSpPr/>
          <p:nvPr/>
        </p:nvSpPr>
        <p:spPr>
          <a:xfrm flipH="false" flipV="false" rot="0">
            <a:off x="11065098" y="3369550"/>
            <a:ext cx="6568341" cy="2088888"/>
          </a:xfrm>
          <a:custGeom>
            <a:avLst/>
            <a:gdLst/>
            <a:ahLst/>
            <a:cxnLst/>
            <a:rect r="r" b="b" t="t" l="l"/>
            <a:pathLst>
              <a:path h="2088888" w="6568341">
                <a:moveTo>
                  <a:pt x="0" y="0"/>
                </a:moveTo>
                <a:lnTo>
                  <a:pt x="6568342" y="0"/>
                </a:lnTo>
                <a:lnTo>
                  <a:pt x="6568342" y="2088888"/>
                </a:lnTo>
                <a:lnTo>
                  <a:pt x="0" y="2088888"/>
                </a:lnTo>
                <a:lnTo>
                  <a:pt x="0" y="0"/>
                </a:lnTo>
                <a:close/>
              </a:path>
            </a:pathLst>
          </a:custGeom>
          <a:blipFill>
            <a:blip r:embed="rId12"/>
            <a:stretch>
              <a:fillRect l="0" t="0" r="0" b="0"/>
            </a:stretch>
          </a:blipFill>
        </p:spPr>
      </p:sp>
      <p:sp>
        <p:nvSpPr>
          <p:cNvPr name="TextBox 8" id="8"/>
          <p:cNvSpPr txBox="true"/>
          <p:nvPr/>
        </p:nvSpPr>
        <p:spPr>
          <a:xfrm rot="0">
            <a:off x="2447074" y="1318655"/>
            <a:ext cx="2658111" cy="460374"/>
          </a:xfrm>
          <a:prstGeom prst="rect">
            <a:avLst/>
          </a:prstGeom>
        </p:spPr>
        <p:txBody>
          <a:bodyPr anchor="t" rtlCol="false" tIns="0" lIns="0" bIns="0" rIns="0">
            <a:spAutoFit/>
          </a:bodyPr>
          <a:lstStyle/>
          <a:p>
            <a:pPr algn="l">
              <a:lnSpc>
                <a:spcPts val="3499"/>
              </a:lnSpc>
            </a:pPr>
            <a:r>
              <a:rPr lang="en-US" b="true" sz="3499">
                <a:solidFill>
                  <a:srgbClr val="FFFFFF"/>
                </a:solidFill>
                <a:latin typeface="Montserrat Classic Bold"/>
                <a:ea typeface="Montserrat Classic Bold"/>
                <a:cs typeface="Montserrat Classic Bold"/>
                <a:sym typeface="Montserrat Classic Bold"/>
              </a:rPr>
              <a:t>Capstone</a:t>
            </a:r>
          </a:p>
        </p:txBody>
      </p:sp>
      <p:sp>
        <p:nvSpPr>
          <p:cNvPr name="TextBox 9" id="9"/>
          <p:cNvSpPr txBox="true"/>
          <p:nvPr/>
        </p:nvSpPr>
        <p:spPr>
          <a:xfrm rot="0">
            <a:off x="1774270" y="8530480"/>
            <a:ext cx="2001858" cy="332740"/>
          </a:xfrm>
          <a:prstGeom prst="rect">
            <a:avLst/>
          </a:prstGeom>
        </p:spPr>
        <p:txBody>
          <a:bodyPr anchor="t" rtlCol="false" tIns="0" lIns="0" bIns="0" rIns="0">
            <a:spAutoFit/>
          </a:bodyPr>
          <a:lstStyle/>
          <a:p>
            <a:pPr algn="l">
              <a:lnSpc>
                <a:spcPts val="2599"/>
              </a:lnSpc>
            </a:pPr>
            <a:r>
              <a:rPr lang="en-US" sz="2599">
                <a:solidFill>
                  <a:srgbClr val="000000"/>
                </a:solidFill>
                <a:latin typeface="Montserrat Classic"/>
                <a:ea typeface="Montserrat Classic"/>
                <a:cs typeface="Montserrat Classic"/>
                <a:sym typeface="Montserrat Classic"/>
              </a:rPr>
              <a:t>Avances</a:t>
            </a:r>
          </a:p>
        </p:txBody>
      </p:sp>
      <p:sp>
        <p:nvSpPr>
          <p:cNvPr name="TextBox 10" id="10"/>
          <p:cNvSpPr txBox="true"/>
          <p:nvPr/>
        </p:nvSpPr>
        <p:spPr>
          <a:xfrm rot="0">
            <a:off x="1388739" y="3096239"/>
            <a:ext cx="8738098" cy="2362199"/>
          </a:xfrm>
          <a:prstGeom prst="rect">
            <a:avLst/>
          </a:prstGeom>
        </p:spPr>
        <p:txBody>
          <a:bodyPr anchor="t" rtlCol="false" tIns="0" lIns="0" bIns="0" rIns="0">
            <a:spAutoFit/>
          </a:bodyPr>
          <a:lstStyle/>
          <a:p>
            <a:pPr algn="l">
              <a:lnSpc>
                <a:spcPts val="8999"/>
              </a:lnSpc>
            </a:pPr>
            <a:r>
              <a:rPr lang="en-US" b="true" sz="9999">
                <a:solidFill>
                  <a:srgbClr val="FFFFFF"/>
                </a:solidFill>
                <a:latin typeface="Montserrat Classic Bold"/>
                <a:ea typeface="Montserrat Classic Bold"/>
                <a:cs typeface="Montserrat Classic Bold"/>
                <a:sym typeface="Montserrat Classic Bold"/>
              </a:rPr>
              <a:t>LavCom Manager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87700">
            <a:off x="9242186" y="6541992"/>
            <a:ext cx="12426899" cy="10099680"/>
          </a:xfrm>
          <a:custGeom>
            <a:avLst/>
            <a:gdLst/>
            <a:ahLst/>
            <a:cxnLst/>
            <a:rect r="r" b="b" t="t" l="l"/>
            <a:pathLst>
              <a:path h="10099680" w="12426899">
                <a:moveTo>
                  <a:pt x="0" y="0"/>
                </a:moveTo>
                <a:lnTo>
                  <a:pt x="12426899" y="0"/>
                </a:lnTo>
                <a:lnTo>
                  <a:pt x="12426899" y="10099680"/>
                </a:lnTo>
                <a:lnTo>
                  <a:pt x="0" y="10099680"/>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00000">
            <a:off x="-7741802" y="4884762"/>
            <a:ext cx="10762620" cy="8747075"/>
          </a:xfrm>
          <a:custGeom>
            <a:avLst/>
            <a:gdLst/>
            <a:ahLst/>
            <a:cxnLst/>
            <a:rect r="r" b="b" t="t" l="l"/>
            <a:pathLst>
              <a:path h="8747075" w="10762620">
                <a:moveTo>
                  <a:pt x="0" y="0"/>
                </a:moveTo>
                <a:lnTo>
                  <a:pt x="10762620" y="0"/>
                </a:lnTo>
                <a:lnTo>
                  <a:pt x="10762620" y="8747076"/>
                </a:lnTo>
                <a:lnTo>
                  <a:pt x="0" y="8747076"/>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680173" y="0"/>
            <a:ext cx="6607827" cy="1801734"/>
          </a:xfrm>
          <a:custGeom>
            <a:avLst/>
            <a:gdLst/>
            <a:ahLst/>
            <a:cxnLst/>
            <a:rect r="r" b="b" t="t" l="l"/>
            <a:pathLst>
              <a:path h="1801734" w="6607827">
                <a:moveTo>
                  <a:pt x="0" y="0"/>
                </a:moveTo>
                <a:lnTo>
                  <a:pt x="6607827" y="0"/>
                </a:lnTo>
                <a:lnTo>
                  <a:pt x="6607827" y="1801734"/>
                </a:lnTo>
                <a:lnTo>
                  <a:pt x="0" y="1801734"/>
                </a:lnTo>
                <a:lnTo>
                  <a:pt x="0" y="0"/>
                </a:lnTo>
                <a:close/>
              </a:path>
            </a:pathLst>
          </a:custGeom>
          <a:blipFill>
            <a:blip r:embed="rId4"/>
            <a:stretch>
              <a:fillRect l="0" t="0" r="0" b="0"/>
            </a:stretch>
          </a:blipFill>
        </p:spPr>
      </p:sp>
      <p:sp>
        <p:nvSpPr>
          <p:cNvPr name="Freeform 5" id="5"/>
          <p:cNvSpPr/>
          <p:nvPr/>
        </p:nvSpPr>
        <p:spPr>
          <a:xfrm flipH="false" flipV="false" rot="0">
            <a:off x="446549" y="1542648"/>
            <a:ext cx="17555855" cy="8031803"/>
          </a:xfrm>
          <a:custGeom>
            <a:avLst/>
            <a:gdLst/>
            <a:ahLst/>
            <a:cxnLst/>
            <a:rect r="r" b="b" t="t" l="l"/>
            <a:pathLst>
              <a:path h="8031803" w="17555855">
                <a:moveTo>
                  <a:pt x="0" y="0"/>
                </a:moveTo>
                <a:lnTo>
                  <a:pt x="17555855" y="0"/>
                </a:lnTo>
                <a:lnTo>
                  <a:pt x="17555855" y="8031803"/>
                </a:lnTo>
                <a:lnTo>
                  <a:pt x="0" y="8031803"/>
                </a:lnTo>
                <a:lnTo>
                  <a:pt x="0" y="0"/>
                </a:lnTo>
                <a:close/>
              </a:path>
            </a:pathLst>
          </a:custGeom>
          <a:blipFill>
            <a:blip r:embed="rId5"/>
            <a:stretch>
              <a:fillRect l="0" t="0" r="0" b="0"/>
            </a:stretch>
          </a:blipFill>
        </p:spPr>
      </p:sp>
      <p:sp>
        <p:nvSpPr>
          <p:cNvPr name="TextBox 6" id="6"/>
          <p:cNvSpPr txBox="true"/>
          <p:nvPr/>
        </p:nvSpPr>
        <p:spPr>
          <a:xfrm rot="0">
            <a:off x="446549" y="237292"/>
            <a:ext cx="10270569" cy="1193800"/>
          </a:xfrm>
          <a:prstGeom prst="rect">
            <a:avLst/>
          </a:prstGeom>
        </p:spPr>
        <p:txBody>
          <a:bodyPr anchor="t" rtlCol="false" tIns="0" lIns="0" bIns="0" rIns="0">
            <a:spAutoFit/>
          </a:bodyPr>
          <a:lstStyle/>
          <a:p>
            <a:pPr algn="l">
              <a:lnSpc>
                <a:spcPts val="9799"/>
              </a:lnSpc>
              <a:spcBef>
                <a:spcPct val="0"/>
              </a:spcBef>
            </a:pPr>
            <a:r>
              <a:rPr lang="en-US" b="true" sz="6999">
                <a:solidFill>
                  <a:srgbClr val="000000"/>
                </a:solidFill>
                <a:latin typeface="Montserrat Classic Bold"/>
                <a:ea typeface="Montserrat Classic Bold"/>
                <a:cs typeface="Montserrat Classic Bold"/>
                <a:sym typeface="Montserrat Classic Bold"/>
              </a:rPr>
              <a:t>EVIDENCIA TRELLO</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87700">
            <a:off x="9242186" y="6541992"/>
            <a:ext cx="12426899" cy="10099680"/>
          </a:xfrm>
          <a:custGeom>
            <a:avLst/>
            <a:gdLst/>
            <a:ahLst/>
            <a:cxnLst/>
            <a:rect r="r" b="b" t="t" l="l"/>
            <a:pathLst>
              <a:path h="10099680" w="12426899">
                <a:moveTo>
                  <a:pt x="0" y="0"/>
                </a:moveTo>
                <a:lnTo>
                  <a:pt x="12426899" y="0"/>
                </a:lnTo>
                <a:lnTo>
                  <a:pt x="12426899" y="10099680"/>
                </a:lnTo>
                <a:lnTo>
                  <a:pt x="0" y="10099680"/>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00000">
            <a:off x="-7741802" y="4884762"/>
            <a:ext cx="10762620" cy="8747075"/>
          </a:xfrm>
          <a:custGeom>
            <a:avLst/>
            <a:gdLst/>
            <a:ahLst/>
            <a:cxnLst/>
            <a:rect r="r" b="b" t="t" l="l"/>
            <a:pathLst>
              <a:path h="8747075" w="10762620">
                <a:moveTo>
                  <a:pt x="0" y="0"/>
                </a:moveTo>
                <a:lnTo>
                  <a:pt x="10762620" y="0"/>
                </a:lnTo>
                <a:lnTo>
                  <a:pt x="10762620" y="8747076"/>
                </a:lnTo>
                <a:lnTo>
                  <a:pt x="0" y="8747076"/>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680173" y="0"/>
            <a:ext cx="6607827" cy="1801734"/>
          </a:xfrm>
          <a:custGeom>
            <a:avLst/>
            <a:gdLst/>
            <a:ahLst/>
            <a:cxnLst/>
            <a:rect r="r" b="b" t="t" l="l"/>
            <a:pathLst>
              <a:path h="1801734" w="6607827">
                <a:moveTo>
                  <a:pt x="0" y="0"/>
                </a:moveTo>
                <a:lnTo>
                  <a:pt x="6607827" y="0"/>
                </a:lnTo>
                <a:lnTo>
                  <a:pt x="6607827" y="1801734"/>
                </a:lnTo>
                <a:lnTo>
                  <a:pt x="0" y="1801734"/>
                </a:lnTo>
                <a:lnTo>
                  <a:pt x="0" y="0"/>
                </a:lnTo>
                <a:close/>
              </a:path>
            </a:pathLst>
          </a:custGeom>
          <a:blipFill>
            <a:blip r:embed="rId4"/>
            <a:stretch>
              <a:fillRect l="0" t="0" r="0" b="0"/>
            </a:stretch>
          </a:blipFill>
        </p:spPr>
      </p:sp>
      <p:sp>
        <p:nvSpPr>
          <p:cNvPr name="Freeform 5" id="5"/>
          <p:cNvSpPr/>
          <p:nvPr/>
        </p:nvSpPr>
        <p:spPr>
          <a:xfrm flipH="false" flipV="false" rot="0">
            <a:off x="1322507" y="1801734"/>
            <a:ext cx="14730834" cy="7844169"/>
          </a:xfrm>
          <a:custGeom>
            <a:avLst/>
            <a:gdLst/>
            <a:ahLst/>
            <a:cxnLst/>
            <a:rect r="r" b="b" t="t" l="l"/>
            <a:pathLst>
              <a:path h="7844169" w="14730834">
                <a:moveTo>
                  <a:pt x="0" y="0"/>
                </a:moveTo>
                <a:lnTo>
                  <a:pt x="14730834" y="0"/>
                </a:lnTo>
                <a:lnTo>
                  <a:pt x="14730834" y="7844169"/>
                </a:lnTo>
                <a:lnTo>
                  <a:pt x="0" y="7844169"/>
                </a:lnTo>
                <a:lnTo>
                  <a:pt x="0" y="0"/>
                </a:lnTo>
                <a:close/>
              </a:path>
            </a:pathLst>
          </a:custGeom>
          <a:blipFill>
            <a:blip r:embed="rId5"/>
            <a:stretch>
              <a:fillRect l="0" t="0" r="0" b="0"/>
            </a:stretch>
          </a:blipFill>
        </p:spPr>
      </p:sp>
      <p:sp>
        <p:nvSpPr>
          <p:cNvPr name="TextBox 6" id="6"/>
          <p:cNvSpPr txBox="true"/>
          <p:nvPr/>
        </p:nvSpPr>
        <p:spPr>
          <a:xfrm rot="0">
            <a:off x="446549" y="237292"/>
            <a:ext cx="10270569" cy="1193800"/>
          </a:xfrm>
          <a:prstGeom prst="rect">
            <a:avLst/>
          </a:prstGeom>
        </p:spPr>
        <p:txBody>
          <a:bodyPr anchor="t" rtlCol="false" tIns="0" lIns="0" bIns="0" rIns="0">
            <a:spAutoFit/>
          </a:bodyPr>
          <a:lstStyle/>
          <a:p>
            <a:pPr algn="l">
              <a:lnSpc>
                <a:spcPts val="9799"/>
              </a:lnSpc>
              <a:spcBef>
                <a:spcPct val="0"/>
              </a:spcBef>
            </a:pPr>
            <a:r>
              <a:rPr lang="en-US" b="true" sz="6999">
                <a:solidFill>
                  <a:srgbClr val="000000"/>
                </a:solidFill>
                <a:latin typeface="Montserrat Classic Bold"/>
                <a:ea typeface="Montserrat Classic Bold"/>
                <a:cs typeface="Montserrat Classic Bold"/>
                <a:sym typeface="Montserrat Classic Bold"/>
              </a:rPr>
              <a:t>EVIDENCIA GITHUB</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87700">
            <a:off x="9242186" y="6541992"/>
            <a:ext cx="12426899" cy="10099680"/>
          </a:xfrm>
          <a:custGeom>
            <a:avLst/>
            <a:gdLst/>
            <a:ahLst/>
            <a:cxnLst/>
            <a:rect r="r" b="b" t="t" l="l"/>
            <a:pathLst>
              <a:path h="10099680" w="12426899">
                <a:moveTo>
                  <a:pt x="0" y="0"/>
                </a:moveTo>
                <a:lnTo>
                  <a:pt x="12426899" y="0"/>
                </a:lnTo>
                <a:lnTo>
                  <a:pt x="12426899" y="10099680"/>
                </a:lnTo>
                <a:lnTo>
                  <a:pt x="0" y="10099680"/>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00000">
            <a:off x="-7741802" y="4884762"/>
            <a:ext cx="10762620" cy="8747075"/>
          </a:xfrm>
          <a:custGeom>
            <a:avLst/>
            <a:gdLst/>
            <a:ahLst/>
            <a:cxnLst/>
            <a:rect r="r" b="b" t="t" l="l"/>
            <a:pathLst>
              <a:path h="8747075" w="10762620">
                <a:moveTo>
                  <a:pt x="0" y="0"/>
                </a:moveTo>
                <a:lnTo>
                  <a:pt x="10762620" y="0"/>
                </a:lnTo>
                <a:lnTo>
                  <a:pt x="10762620" y="8747076"/>
                </a:lnTo>
                <a:lnTo>
                  <a:pt x="0" y="8747076"/>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680173" y="0"/>
            <a:ext cx="6607827" cy="1801734"/>
          </a:xfrm>
          <a:custGeom>
            <a:avLst/>
            <a:gdLst/>
            <a:ahLst/>
            <a:cxnLst/>
            <a:rect r="r" b="b" t="t" l="l"/>
            <a:pathLst>
              <a:path h="1801734" w="6607827">
                <a:moveTo>
                  <a:pt x="0" y="0"/>
                </a:moveTo>
                <a:lnTo>
                  <a:pt x="6607827" y="0"/>
                </a:lnTo>
                <a:lnTo>
                  <a:pt x="6607827" y="1801734"/>
                </a:lnTo>
                <a:lnTo>
                  <a:pt x="0" y="1801734"/>
                </a:lnTo>
                <a:lnTo>
                  <a:pt x="0" y="0"/>
                </a:lnTo>
                <a:close/>
              </a:path>
            </a:pathLst>
          </a:custGeom>
          <a:blipFill>
            <a:blip r:embed="rId4"/>
            <a:stretch>
              <a:fillRect l="0" t="0" r="0" b="0"/>
            </a:stretch>
          </a:blipFill>
        </p:spPr>
      </p:sp>
      <p:sp>
        <p:nvSpPr>
          <p:cNvPr name="Freeform 5" id="5"/>
          <p:cNvSpPr/>
          <p:nvPr/>
        </p:nvSpPr>
        <p:spPr>
          <a:xfrm flipH="false" flipV="false" rot="0">
            <a:off x="3168507" y="1801734"/>
            <a:ext cx="10038666" cy="7728180"/>
          </a:xfrm>
          <a:custGeom>
            <a:avLst/>
            <a:gdLst/>
            <a:ahLst/>
            <a:cxnLst/>
            <a:rect r="r" b="b" t="t" l="l"/>
            <a:pathLst>
              <a:path h="7728180" w="10038666">
                <a:moveTo>
                  <a:pt x="0" y="0"/>
                </a:moveTo>
                <a:lnTo>
                  <a:pt x="10038666" y="0"/>
                </a:lnTo>
                <a:lnTo>
                  <a:pt x="10038666" y="7728180"/>
                </a:lnTo>
                <a:lnTo>
                  <a:pt x="0" y="7728180"/>
                </a:lnTo>
                <a:lnTo>
                  <a:pt x="0" y="0"/>
                </a:lnTo>
                <a:close/>
              </a:path>
            </a:pathLst>
          </a:custGeom>
          <a:blipFill>
            <a:blip r:embed="rId5"/>
            <a:stretch>
              <a:fillRect l="0" t="0" r="0" b="0"/>
            </a:stretch>
          </a:blipFill>
        </p:spPr>
      </p:sp>
      <p:sp>
        <p:nvSpPr>
          <p:cNvPr name="TextBox 6" id="6"/>
          <p:cNvSpPr txBox="true"/>
          <p:nvPr/>
        </p:nvSpPr>
        <p:spPr>
          <a:xfrm rot="0">
            <a:off x="446549" y="237292"/>
            <a:ext cx="10270569" cy="1193800"/>
          </a:xfrm>
          <a:prstGeom prst="rect">
            <a:avLst/>
          </a:prstGeom>
        </p:spPr>
        <p:txBody>
          <a:bodyPr anchor="t" rtlCol="false" tIns="0" lIns="0" bIns="0" rIns="0">
            <a:spAutoFit/>
          </a:bodyPr>
          <a:lstStyle/>
          <a:p>
            <a:pPr algn="l">
              <a:lnSpc>
                <a:spcPts val="9799"/>
              </a:lnSpc>
              <a:spcBef>
                <a:spcPct val="0"/>
              </a:spcBef>
            </a:pPr>
            <a:r>
              <a:rPr lang="en-US" b="true" sz="6999">
                <a:solidFill>
                  <a:srgbClr val="000000"/>
                </a:solidFill>
                <a:latin typeface="Montserrat Classic Bold"/>
                <a:ea typeface="Montserrat Classic Bold"/>
                <a:cs typeface="Montserrat Classic Bold"/>
                <a:sym typeface="Montserrat Classic Bold"/>
              </a:rPr>
              <a:t>EVIDENCIA GITHUB</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87700">
            <a:off x="9242186" y="6541992"/>
            <a:ext cx="12426899" cy="10099680"/>
          </a:xfrm>
          <a:custGeom>
            <a:avLst/>
            <a:gdLst/>
            <a:ahLst/>
            <a:cxnLst/>
            <a:rect r="r" b="b" t="t" l="l"/>
            <a:pathLst>
              <a:path h="10099680" w="12426899">
                <a:moveTo>
                  <a:pt x="0" y="0"/>
                </a:moveTo>
                <a:lnTo>
                  <a:pt x="12426899" y="0"/>
                </a:lnTo>
                <a:lnTo>
                  <a:pt x="12426899" y="10099680"/>
                </a:lnTo>
                <a:lnTo>
                  <a:pt x="0" y="10099680"/>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00000">
            <a:off x="-7741802" y="4884762"/>
            <a:ext cx="10762620" cy="8747075"/>
          </a:xfrm>
          <a:custGeom>
            <a:avLst/>
            <a:gdLst/>
            <a:ahLst/>
            <a:cxnLst/>
            <a:rect r="r" b="b" t="t" l="l"/>
            <a:pathLst>
              <a:path h="8747075" w="10762620">
                <a:moveTo>
                  <a:pt x="0" y="0"/>
                </a:moveTo>
                <a:lnTo>
                  <a:pt x="10762620" y="0"/>
                </a:lnTo>
                <a:lnTo>
                  <a:pt x="10762620" y="8747076"/>
                </a:lnTo>
                <a:lnTo>
                  <a:pt x="0" y="8747076"/>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680173" y="0"/>
            <a:ext cx="6607827" cy="1801734"/>
          </a:xfrm>
          <a:custGeom>
            <a:avLst/>
            <a:gdLst/>
            <a:ahLst/>
            <a:cxnLst/>
            <a:rect r="r" b="b" t="t" l="l"/>
            <a:pathLst>
              <a:path h="1801734" w="6607827">
                <a:moveTo>
                  <a:pt x="0" y="0"/>
                </a:moveTo>
                <a:lnTo>
                  <a:pt x="6607827" y="0"/>
                </a:lnTo>
                <a:lnTo>
                  <a:pt x="6607827" y="1801734"/>
                </a:lnTo>
                <a:lnTo>
                  <a:pt x="0" y="1801734"/>
                </a:lnTo>
                <a:lnTo>
                  <a:pt x="0" y="0"/>
                </a:lnTo>
                <a:close/>
              </a:path>
            </a:pathLst>
          </a:custGeom>
          <a:blipFill>
            <a:blip r:embed="rId4"/>
            <a:stretch>
              <a:fillRect l="0" t="0" r="0" b="0"/>
            </a:stretch>
          </a:blipFill>
        </p:spPr>
      </p:sp>
      <p:sp>
        <p:nvSpPr>
          <p:cNvPr name="Freeform 5" id="5"/>
          <p:cNvSpPr/>
          <p:nvPr/>
        </p:nvSpPr>
        <p:spPr>
          <a:xfrm flipH="false" flipV="false" rot="0">
            <a:off x="446549" y="3287179"/>
            <a:ext cx="16897928" cy="4900399"/>
          </a:xfrm>
          <a:custGeom>
            <a:avLst/>
            <a:gdLst/>
            <a:ahLst/>
            <a:cxnLst/>
            <a:rect r="r" b="b" t="t" l="l"/>
            <a:pathLst>
              <a:path h="4900399" w="16897928">
                <a:moveTo>
                  <a:pt x="0" y="0"/>
                </a:moveTo>
                <a:lnTo>
                  <a:pt x="16897928" y="0"/>
                </a:lnTo>
                <a:lnTo>
                  <a:pt x="16897928" y="4900400"/>
                </a:lnTo>
                <a:lnTo>
                  <a:pt x="0" y="4900400"/>
                </a:lnTo>
                <a:lnTo>
                  <a:pt x="0" y="0"/>
                </a:lnTo>
                <a:close/>
              </a:path>
            </a:pathLst>
          </a:custGeom>
          <a:blipFill>
            <a:blip r:embed="rId5"/>
            <a:stretch>
              <a:fillRect l="0" t="0" r="0" b="0"/>
            </a:stretch>
          </a:blipFill>
        </p:spPr>
      </p:sp>
      <p:sp>
        <p:nvSpPr>
          <p:cNvPr name="TextBox 6" id="6"/>
          <p:cNvSpPr txBox="true"/>
          <p:nvPr/>
        </p:nvSpPr>
        <p:spPr>
          <a:xfrm rot="0">
            <a:off x="446549" y="237292"/>
            <a:ext cx="10270569" cy="1193800"/>
          </a:xfrm>
          <a:prstGeom prst="rect">
            <a:avLst/>
          </a:prstGeom>
        </p:spPr>
        <p:txBody>
          <a:bodyPr anchor="t" rtlCol="false" tIns="0" lIns="0" bIns="0" rIns="0">
            <a:spAutoFit/>
          </a:bodyPr>
          <a:lstStyle/>
          <a:p>
            <a:pPr algn="l">
              <a:lnSpc>
                <a:spcPts val="9799"/>
              </a:lnSpc>
              <a:spcBef>
                <a:spcPct val="0"/>
              </a:spcBef>
            </a:pPr>
            <a:r>
              <a:rPr lang="en-US" b="true" sz="6999">
                <a:solidFill>
                  <a:srgbClr val="000000"/>
                </a:solidFill>
                <a:latin typeface="Montserrat Classic Bold"/>
                <a:ea typeface="Montserrat Classic Bold"/>
                <a:cs typeface="Montserrat Classic Bold"/>
                <a:sym typeface="Montserrat Classic Bold"/>
              </a:rPr>
              <a:t>EVIDENCIA GITHUB</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87700">
            <a:off x="9242186" y="6541992"/>
            <a:ext cx="12426899" cy="10099680"/>
          </a:xfrm>
          <a:custGeom>
            <a:avLst/>
            <a:gdLst/>
            <a:ahLst/>
            <a:cxnLst/>
            <a:rect r="r" b="b" t="t" l="l"/>
            <a:pathLst>
              <a:path h="10099680" w="12426899">
                <a:moveTo>
                  <a:pt x="0" y="0"/>
                </a:moveTo>
                <a:lnTo>
                  <a:pt x="12426899" y="0"/>
                </a:lnTo>
                <a:lnTo>
                  <a:pt x="12426899" y="10099680"/>
                </a:lnTo>
                <a:lnTo>
                  <a:pt x="0" y="10099680"/>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00000">
            <a:off x="-7741802" y="4884762"/>
            <a:ext cx="10762620" cy="8747075"/>
          </a:xfrm>
          <a:custGeom>
            <a:avLst/>
            <a:gdLst/>
            <a:ahLst/>
            <a:cxnLst/>
            <a:rect r="r" b="b" t="t" l="l"/>
            <a:pathLst>
              <a:path h="8747075" w="10762620">
                <a:moveTo>
                  <a:pt x="0" y="0"/>
                </a:moveTo>
                <a:lnTo>
                  <a:pt x="10762620" y="0"/>
                </a:lnTo>
                <a:lnTo>
                  <a:pt x="10762620" y="8747076"/>
                </a:lnTo>
                <a:lnTo>
                  <a:pt x="0" y="8747076"/>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680173" y="0"/>
            <a:ext cx="6607827" cy="1801734"/>
          </a:xfrm>
          <a:custGeom>
            <a:avLst/>
            <a:gdLst/>
            <a:ahLst/>
            <a:cxnLst/>
            <a:rect r="r" b="b" t="t" l="l"/>
            <a:pathLst>
              <a:path h="1801734" w="6607827">
                <a:moveTo>
                  <a:pt x="0" y="0"/>
                </a:moveTo>
                <a:lnTo>
                  <a:pt x="6607827" y="0"/>
                </a:lnTo>
                <a:lnTo>
                  <a:pt x="6607827" y="1801734"/>
                </a:lnTo>
                <a:lnTo>
                  <a:pt x="0" y="1801734"/>
                </a:lnTo>
                <a:lnTo>
                  <a:pt x="0" y="0"/>
                </a:lnTo>
                <a:close/>
              </a:path>
            </a:pathLst>
          </a:custGeom>
          <a:blipFill>
            <a:blip r:embed="rId4"/>
            <a:stretch>
              <a:fillRect l="0" t="0" r="0" b="0"/>
            </a:stretch>
          </a:blipFill>
        </p:spPr>
      </p:sp>
      <p:sp>
        <p:nvSpPr>
          <p:cNvPr name="Freeform 5" id="5"/>
          <p:cNvSpPr/>
          <p:nvPr/>
        </p:nvSpPr>
        <p:spPr>
          <a:xfrm flipH="false" flipV="false" rot="0">
            <a:off x="786249" y="1995034"/>
            <a:ext cx="16473051" cy="7762925"/>
          </a:xfrm>
          <a:custGeom>
            <a:avLst/>
            <a:gdLst/>
            <a:ahLst/>
            <a:cxnLst/>
            <a:rect r="r" b="b" t="t" l="l"/>
            <a:pathLst>
              <a:path h="7762925" w="16473051">
                <a:moveTo>
                  <a:pt x="0" y="0"/>
                </a:moveTo>
                <a:lnTo>
                  <a:pt x="16473051" y="0"/>
                </a:lnTo>
                <a:lnTo>
                  <a:pt x="16473051" y="7762925"/>
                </a:lnTo>
                <a:lnTo>
                  <a:pt x="0" y="7762925"/>
                </a:lnTo>
                <a:lnTo>
                  <a:pt x="0" y="0"/>
                </a:lnTo>
                <a:close/>
              </a:path>
            </a:pathLst>
          </a:custGeom>
          <a:blipFill>
            <a:blip r:embed="rId5"/>
            <a:stretch>
              <a:fillRect l="0" t="0" r="0" b="0"/>
            </a:stretch>
          </a:blipFill>
        </p:spPr>
      </p:sp>
      <p:sp>
        <p:nvSpPr>
          <p:cNvPr name="TextBox 6" id="6"/>
          <p:cNvSpPr txBox="true"/>
          <p:nvPr/>
        </p:nvSpPr>
        <p:spPr>
          <a:xfrm rot="0">
            <a:off x="446549" y="237292"/>
            <a:ext cx="10270569" cy="1193800"/>
          </a:xfrm>
          <a:prstGeom prst="rect">
            <a:avLst/>
          </a:prstGeom>
        </p:spPr>
        <p:txBody>
          <a:bodyPr anchor="t" rtlCol="false" tIns="0" lIns="0" bIns="0" rIns="0">
            <a:spAutoFit/>
          </a:bodyPr>
          <a:lstStyle/>
          <a:p>
            <a:pPr algn="l">
              <a:lnSpc>
                <a:spcPts val="9799"/>
              </a:lnSpc>
              <a:spcBef>
                <a:spcPct val="0"/>
              </a:spcBef>
            </a:pPr>
            <a:r>
              <a:rPr lang="en-US" b="true" sz="6999">
                <a:solidFill>
                  <a:srgbClr val="000000"/>
                </a:solidFill>
                <a:latin typeface="Montserrat Classic Bold"/>
                <a:ea typeface="Montserrat Classic Bold"/>
                <a:cs typeface="Montserrat Classic Bold"/>
                <a:sym typeface="Montserrat Classic Bold"/>
              </a:rPr>
              <a:t>EVIDENCIA GITHUB</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5420970" y="-6253785"/>
            <a:ext cx="14564970" cy="14564970"/>
          </a:xfrm>
          <a:custGeom>
            <a:avLst/>
            <a:gdLst/>
            <a:ahLst/>
            <a:cxnLst/>
            <a:rect r="r" b="b" t="t" l="l"/>
            <a:pathLst>
              <a:path h="14564970" w="14564970">
                <a:moveTo>
                  <a:pt x="0" y="0"/>
                </a:moveTo>
                <a:lnTo>
                  <a:pt x="14564970" y="0"/>
                </a:lnTo>
                <a:lnTo>
                  <a:pt x="14564970" y="14564970"/>
                </a:lnTo>
                <a:lnTo>
                  <a:pt x="0" y="145649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6530576" y="6824270"/>
            <a:ext cx="2434030" cy="2434030"/>
          </a:xfrm>
          <a:custGeom>
            <a:avLst/>
            <a:gdLst/>
            <a:ahLst/>
            <a:cxnLst/>
            <a:rect r="r" b="b" t="t" l="l"/>
            <a:pathLst>
              <a:path h="2434030" w="2434030">
                <a:moveTo>
                  <a:pt x="0" y="0"/>
                </a:moveTo>
                <a:lnTo>
                  <a:pt x="2434031" y="0"/>
                </a:lnTo>
                <a:lnTo>
                  <a:pt x="2434031" y="2434030"/>
                </a:lnTo>
                <a:lnTo>
                  <a:pt x="0" y="24340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067860" y="5508113"/>
            <a:ext cx="9869980" cy="9869980"/>
          </a:xfrm>
          <a:custGeom>
            <a:avLst/>
            <a:gdLst/>
            <a:ahLst/>
            <a:cxnLst/>
            <a:rect r="r" b="b" t="t" l="l"/>
            <a:pathLst>
              <a:path h="9869980" w="9869980">
                <a:moveTo>
                  <a:pt x="0" y="0"/>
                </a:moveTo>
                <a:lnTo>
                  <a:pt x="9869980" y="0"/>
                </a:lnTo>
                <a:lnTo>
                  <a:pt x="9869980" y="9869980"/>
                </a:lnTo>
                <a:lnTo>
                  <a:pt x="0" y="98699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06824" y="2412900"/>
            <a:ext cx="10267381" cy="7084493"/>
          </a:xfrm>
          <a:custGeom>
            <a:avLst/>
            <a:gdLst/>
            <a:ahLst/>
            <a:cxnLst/>
            <a:rect r="r" b="b" t="t" l="l"/>
            <a:pathLst>
              <a:path h="7084493" w="10267381">
                <a:moveTo>
                  <a:pt x="0" y="0"/>
                </a:moveTo>
                <a:lnTo>
                  <a:pt x="10267382" y="0"/>
                </a:lnTo>
                <a:lnTo>
                  <a:pt x="10267382" y="7084493"/>
                </a:lnTo>
                <a:lnTo>
                  <a:pt x="0" y="7084493"/>
                </a:lnTo>
                <a:lnTo>
                  <a:pt x="0" y="0"/>
                </a:lnTo>
                <a:close/>
              </a:path>
            </a:pathLst>
          </a:custGeom>
          <a:blipFill>
            <a:blip r:embed="rId4"/>
            <a:stretch>
              <a:fillRect l="0" t="0" r="0" b="0"/>
            </a:stretch>
          </a:blipFill>
        </p:spPr>
      </p:sp>
      <p:sp>
        <p:nvSpPr>
          <p:cNvPr name="TextBox 6" id="6"/>
          <p:cNvSpPr txBox="true"/>
          <p:nvPr/>
        </p:nvSpPr>
        <p:spPr>
          <a:xfrm rot="0">
            <a:off x="11234864" y="1749325"/>
            <a:ext cx="6024436" cy="1193800"/>
          </a:xfrm>
          <a:prstGeom prst="rect">
            <a:avLst/>
          </a:prstGeom>
        </p:spPr>
        <p:txBody>
          <a:bodyPr anchor="t" rtlCol="false" tIns="0" lIns="0" bIns="0" rIns="0">
            <a:spAutoFit/>
          </a:bodyPr>
          <a:lstStyle/>
          <a:p>
            <a:pPr algn="l">
              <a:lnSpc>
                <a:spcPts val="9799"/>
              </a:lnSpc>
              <a:spcBef>
                <a:spcPct val="0"/>
              </a:spcBef>
            </a:pPr>
            <a:r>
              <a:rPr lang="en-US" b="true" sz="6999">
                <a:solidFill>
                  <a:srgbClr val="000000"/>
                </a:solidFill>
                <a:latin typeface="Montserrat Classic Bold"/>
                <a:ea typeface="Montserrat Classic Bold"/>
                <a:cs typeface="Montserrat Classic Bold"/>
                <a:sym typeface="Montserrat Classic Bold"/>
              </a:rPr>
              <a:t>SPRINT 3</a:t>
            </a:r>
          </a:p>
        </p:txBody>
      </p:sp>
      <p:sp>
        <p:nvSpPr>
          <p:cNvPr name="TextBox 7" id="7"/>
          <p:cNvSpPr txBox="true"/>
          <p:nvPr/>
        </p:nvSpPr>
        <p:spPr>
          <a:xfrm rot="0">
            <a:off x="11234864" y="3378842"/>
            <a:ext cx="6024436" cy="1298575"/>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Montserrat Classic"/>
                <a:ea typeface="Montserrat Classic"/>
                <a:cs typeface="Montserrat Classic"/>
                <a:sym typeface="Montserrat Classic"/>
              </a:rPr>
              <a:t>Se comienza el desarrollo front-end del módulo de lavandería del software LavCom Manager</a:t>
            </a:r>
          </a:p>
        </p:txBody>
      </p:sp>
      <p:sp>
        <p:nvSpPr>
          <p:cNvPr name="Freeform 8" id="8"/>
          <p:cNvSpPr/>
          <p:nvPr/>
        </p:nvSpPr>
        <p:spPr>
          <a:xfrm flipH="false" flipV="false" rot="0">
            <a:off x="11680173" y="0"/>
            <a:ext cx="6607827" cy="1801734"/>
          </a:xfrm>
          <a:custGeom>
            <a:avLst/>
            <a:gdLst/>
            <a:ahLst/>
            <a:cxnLst/>
            <a:rect r="r" b="b" t="t" l="l"/>
            <a:pathLst>
              <a:path h="1801734" w="6607827">
                <a:moveTo>
                  <a:pt x="0" y="0"/>
                </a:moveTo>
                <a:lnTo>
                  <a:pt x="6607827" y="0"/>
                </a:lnTo>
                <a:lnTo>
                  <a:pt x="6607827" y="1801734"/>
                </a:lnTo>
                <a:lnTo>
                  <a:pt x="0" y="1801734"/>
                </a:lnTo>
                <a:lnTo>
                  <a:pt x="0" y="0"/>
                </a:lnTo>
                <a:close/>
              </a:path>
            </a:pathLst>
          </a:custGeom>
          <a:blipFill>
            <a:blip r:embed="rId5"/>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5420970" y="-6253785"/>
            <a:ext cx="14564970" cy="14564970"/>
          </a:xfrm>
          <a:custGeom>
            <a:avLst/>
            <a:gdLst/>
            <a:ahLst/>
            <a:cxnLst/>
            <a:rect r="r" b="b" t="t" l="l"/>
            <a:pathLst>
              <a:path h="14564970" w="14564970">
                <a:moveTo>
                  <a:pt x="0" y="0"/>
                </a:moveTo>
                <a:lnTo>
                  <a:pt x="14564970" y="0"/>
                </a:lnTo>
                <a:lnTo>
                  <a:pt x="14564970" y="14564970"/>
                </a:lnTo>
                <a:lnTo>
                  <a:pt x="0" y="145649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6530576" y="6824270"/>
            <a:ext cx="2434030" cy="2434030"/>
          </a:xfrm>
          <a:custGeom>
            <a:avLst/>
            <a:gdLst/>
            <a:ahLst/>
            <a:cxnLst/>
            <a:rect r="r" b="b" t="t" l="l"/>
            <a:pathLst>
              <a:path h="2434030" w="2434030">
                <a:moveTo>
                  <a:pt x="0" y="0"/>
                </a:moveTo>
                <a:lnTo>
                  <a:pt x="2434031" y="0"/>
                </a:lnTo>
                <a:lnTo>
                  <a:pt x="2434031" y="2434030"/>
                </a:lnTo>
                <a:lnTo>
                  <a:pt x="0" y="24340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067860" y="5508113"/>
            <a:ext cx="9869980" cy="9869980"/>
          </a:xfrm>
          <a:custGeom>
            <a:avLst/>
            <a:gdLst/>
            <a:ahLst/>
            <a:cxnLst/>
            <a:rect r="r" b="b" t="t" l="l"/>
            <a:pathLst>
              <a:path h="9869980" w="9869980">
                <a:moveTo>
                  <a:pt x="0" y="0"/>
                </a:moveTo>
                <a:lnTo>
                  <a:pt x="9869980" y="0"/>
                </a:lnTo>
                <a:lnTo>
                  <a:pt x="9869980" y="9869980"/>
                </a:lnTo>
                <a:lnTo>
                  <a:pt x="0" y="98699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680173" y="0"/>
            <a:ext cx="6607827" cy="1801734"/>
          </a:xfrm>
          <a:custGeom>
            <a:avLst/>
            <a:gdLst/>
            <a:ahLst/>
            <a:cxnLst/>
            <a:rect r="r" b="b" t="t" l="l"/>
            <a:pathLst>
              <a:path h="1801734" w="6607827">
                <a:moveTo>
                  <a:pt x="0" y="0"/>
                </a:moveTo>
                <a:lnTo>
                  <a:pt x="6607827" y="0"/>
                </a:lnTo>
                <a:lnTo>
                  <a:pt x="6607827" y="1801734"/>
                </a:lnTo>
                <a:lnTo>
                  <a:pt x="0" y="1801734"/>
                </a:lnTo>
                <a:lnTo>
                  <a:pt x="0" y="0"/>
                </a:lnTo>
                <a:close/>
              </a:path>
            </a:pathLst>
          </a:custGeom>
          <a:blipFill>
            <a:blip r:embed="rId4"/>
            <a:stretch>
              <a:fillRect l="0" t="0" r="0" b="0"/>
            </a:stretch>
          </a:blipFill>
        </p:spPr>
      </p:sp>
      <p:sp>
        <p:nvSpPr>
          <p:cNvPr name="Freeform 6" id="6"/>
          <p:cNvSpPr/>
          <p:nvPr/>
        </p:nvSpPr>
        <p:spPr>
          <a:xfrm flipH="false" flipV="false" rot="0">
            <a:off x="2700355" y="2943125"/>
            <a:ext cx="3531247" cy="4114800"/>
          </a:xfrm>
          <a:custGeom>
            <a:avLst/>
            <a:gdLst/>
            <a:ahLst/>
            <a:cxnLst/>
            <a:rect r="r" b="b" t="t" l="l"/>
            <a:pathLst>
              <a:path h="4114800" w="3531247">
                <a:moveTo>
                  <a:pt x="0" y="0"/>
                </a:moveTo>
                <a:lnTo>
                  <a:pt x="3531246" y="0"/>
                </a:lnTo>
                <a:lnTo>
                  <a:pt x="353124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1234864" y="1749325"/>
            <a:ext cx="6024436" cy="1193800"/>
          </a:xfrm>
          <a:prstGeom prst="rect">
            <a:avLst/>
          </a:prstGeom>
        </p:spPr>
        <p:txBody>
          <a:bodyPr anchor="t" rtlCol="false" tIns="0" lIns="0" bIns="0" rIns="0">
            <a:spAutoFit/>
          </a:bodyPr>
          <a:lstStyle/>
          <a:p>
            <a:pPr algn="l">
              <a:lnSpc>
                <a:spcPts val="9799"/>
              </a:lnSpc>
              <a:spcBef>
                <a:spcPct val="0"/>
              </a:spcBef>
            </a:pPr>
            <a:r>
              <a:rPr lang="en-US" b="true" sz="6999">
                <a:solidFill>
                  <a:srgbClr val="000000"/>
                </a:solidFill>
                <a:latin typeface="Montserrat Classic Bold"/>
                <a:ea typeface="Montserrat Classic Bold"/>
                <a:cs typeface="Montserrat Classic Bold"/>
                <a:sym typeface="Montserrat Classic Bold"/>
              </a:rPr>
              <a:t>SPRINT 3</a:t>
            </a:r>
          </a:p>
        </p:txBody>
      </p:sp>
      <p:sp>
        <p:nvSpPr>
          <p:cNvPr name="TextBox 8" id="8"/>
          <p:cNvSpPr txBox="true"/>
          <p:nvPr/>
        </p:nvSpPr>
        <p:spPr>
          <a:xfrm rot="0">
            <a:off x="9465537" y="3823494"/>
            <a:ext cx="7537313" cy="1074063"/>
          </a:xfrm>
          <a:prstGeom prst="rect">
            <a:avLst/>
          </a:prstGeom>
        </p:spPr>
        <p:txBody>
          <a:bodyPr anchor="t" rtlCol="false" tIns="0" lIns="0" bIns="0" rIns="0">
            <a:spAutoFit/>
          </a:bodyPr>
          <a:lstStyle/>
          <a:p>
            <a:pPr algn="l">
              <a:lnSpc>
                <a:spcPts val="4378"/>
              </a:lnSpc>
              <a:spcBef>
                <a:spcPct val="0"/>
              </a:spcBef>
            </a:pPr>
            <a:r>
              <a:rPr lang="en-US" sz="3127">
                <a:solidFill>
                  <a:srgbClr val="000000"/>
                </a:solidFill>
                <a:latin typeface="Montserrat Classic"/>
                <a:ea typeface="Montserrat Classic"/>
                <a:cs typeface="Montserrat Classic"/>
                <a:sym typeface="Montserrat Classic"/>
              </a:rPr>
              <a:t>En el sprint #3 se han trabajado 47 horas en total</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87700">
            <a:off x="9242186" y="6541992"/>
            <a:ext cx="12426899" cy="10099680"/>
          </a:xfrm>
          <a:custGeom>
            <a:avLst/>
            <a:gdLst/>
            <a:ahLst/>
            <a:cxnLst/>
            <a:rect r="r" b="b" t="t" l="l"/>
            <a:pathLst>
              <a:path h="10099680" w="12426899">
                <a:moveTo>
                  <a:pt x="0" y="0"/>
                </a:moveTo>
                <a:lnTo>
                  <a:pt x="12426899" y="0"/>
                </a:lnTo>
                <a:lnTo>
                  <a:pt x="12426899" y="10099680"/>
                </a:lnTo>
                <a:lnTo>
                  <a:pt x="0" y="10099680"/>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00000">
            <a:off x="-7741802" y="4884762"/>
            <a:ext cx="10762620" cy="8747075"/>
          </a:xfrm>
          <a:custGeom>
            <a:avLst/>
            <a:gdLst/>
            <a:ahLst/>
            <a:cxnLst/>
            <a:rect r="r" b="b" t="t" l="l"/>
            <a:pathLst>
              <a:path h="8747075" w="10762620">
                <a:moveTo>
                  <a:pt x="0" y="0"/>
                </a:moveTo>
                <a:lnTo>
                  <a:pt x="10762620" y="0"/>
                </a:lnTo>
                <a:lnTo>
                  <a:pt x="10762620" y="8747076"/>
                </a:lnTo>
                <a:lnTo>
                  <a:pt x="0" y="8747076"/>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680173" y="0"/>
            <a:ext cx="6607827" cy="1801734"/>
          </a:xfrm>
          <a:custGeom>
            <a:avLst/>
            <a:gdLst/>
            <a:ahLst/>
            <a:cxnLst/>
            <a:rect r="r" b="b" t="t" l="l"/>
            <a:pathLst>
              <a:path h="1801734" w="6607827">
                <a:moveTo>
                  <a:pt x="0" y="0"/>
                </a:moveTo>
                <a:lnTo>
                  <a:pt x="6607827" y="0"/>
                </a:lnTo>
                <a:lnTo>
                  <a:pt x="6607827" y="1801734"/>
                </a:lnTo>
                <a:lnTo>
                  <a:pt x="0" y="1801734"/>
                </a:lnTo>
                <a:lnTo>
                  <a:pt x="0" y="0"/>
                </a:lnTo>
                <a:close/>
              </a:path>
            </a:pathLst>
          </a:custGeom>
          <a:blipFill>
            <a:blip r:embed="rId4"/>
            <a:stretch>
              <a:fillRect l="0" t="0" r="0" b="0"/>
            </a:stretch>
          </a:blipFill>
        </p:spPr>
      </p:sp>
      <p:sp>
        <p:nvSpPr>
          <p:cNvPr name="Freeform 5" id="5"/>
          <p:cNvSpPr/>
          <p:nvPr/>
        </p:nvSpPr>
        <p:spPr>
          <a:xfrm flipH="false" flipV="false" rot="0">
            <a:off x="286720" y="1801734"/>
            <a:ext cx="17714559" cy="7993695"/>
          </a:xfrm>
          <a:custGeom>
            <a:avLst/>
            <a:gdLst/>
            <a:ahLst/>
            <a:cxnLst/>
            <a:rect r="r" b="b" t="t" l="l"/>
            <a:pathLst>
              <a:path h="7993695" w="17714559">
                <a:moveTo>
                  <a:pt x="0" y="0"/>
                </a:moveTo>
                <a:lnTo>
                  <a:pt x="17714560" y="0"/>
                </a:lnTo>
                <a:lnTo>
                  <a:pt x="17714560" y="7993695"/>
                </a:lnTo>
                <a:lnTo>
                  <a:pt x="0" y="7993695"/>
                </a:lnTo>
                <a:lnTo>
                  <a:pt x="0" y="0"/>
                </a:lnTo>
                <a:close/>
              </a:path>
            </a:pathLst>
          </a:custGeom>
          <a:blipFill>
            <a:blip r:embed="rId5"/>
            <a:stretch>
              <a:fillRect l="0" t="0" r="0" b="0"/>
            </a:stretch>
          </a:blipFill>
        </p:spPr>
      </p:sp>
      <p:sp>
        <p:nvSpPr>
          <p:cNvPr name="TextBox 6" id="6"/>
          <p:cNvSpPr txBox="true"/>
          <p:nvPr/>
        </p:nvSpPr>
        <p:spPr>
          <a:xfrm rot="0">
            <a:off x="446549" y="237292"/>
            <a:ext cx="10270569" cy="1193800"/>
          </a:xfrm>
          <a:prstGeom prst="rect">
            <a:avLst/>
          </a:prstGeom>
        </p:spPr>
        <p:txBody>
          <a:bodyPr anchor="t" rtlCol="false" tIns="0" lIns="0" bIns="0" rIns="0">
            <a:spAutoFit/>
          </a:bodyPr>
          <a:lstStyle/>
          <a:p>
            <a:pPr algn="l">
              <a:lnSpc>
                <a:spcPts val="9799"/>
              </a:lnSpc>
              <a:spcBef>
                <a:spcPct val="0"/>
              </a:spcBef>
            </a:pPr>
            <a:r>
              <a:rPr lang="en-US" b="true" sz="6999">
                <a:solidFill>
                  <a:srgbClr val="000000"/>
                </a:solidFill>
                <a:latin typeface="Montserrat Classic Bold"/>
                <a:ea typeface="Montserrat Classic Bold"/>
                <a:cs typeface="Montserrat Classic Bold"/>
                <a:sym typeface="Montserrat Classic Bold"/>
              </a:rPr>
              <a:t>EVIDENCIA TRELLO</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87700">
            <a:off x="9242186" y="6541992"/>
            <a:ext cx="12426899" cy="10099680"/>
          </a:xfrm>
          <a:custGeom>
            <a:avLst/>
            <a:gdLst/>
            <a:ahLst/>
            <a:cxnLst/>
            <a:rect r="r" b="b" t="t" l="l"/>
            <a:pathLst>
              <a:path h="10099680" w="12426899">
                <a:moveTo>
                  <a:pt x="0" y="0"/>
                </a:moveTo>
                <a:lnTo>
                  <a:pt x="12426899" y="0"/>
                </a:lnTo>
                <a:lnTo>
                  <a:pt x="12426899" y="10099680"/>
                </a:lnTo>
                <a:lnTo>
                  <a:pt x="0" y="10099680"/>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00000">
            <a:off x="-7741802" y="4884762"/>
            <a:ext cx="10762620" cy="8747075"/>
          </a:xfrm>
          <a:custGeom>
            <a:avLst/>
            <a:gdLst/>
            <a:ahLst/>
            <a:cxnLst/>
            <a:rect r="r" b="b" t="t" l="l"/>
            <a:pathLst>
              <a:path h="8747075" w="10762620">
                <a:moveTo>
                  <a:pt x="0" y="0"/>
                </a:moveTo>
                <a:lnTo>
                  <a:pt x="10762620" y="0"/>
                </a:lnTo>
                <a:lnTo>
                  <a:pt x="10762620" y="8747076"/>
                </a:lnTo>
                <a:lnTo>
                  <a:pt x="0" y="8747076"/>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680173" y="0"/>
            <a:ext cx="6607827" cy="1801734"/>
          </a:xfrm>
          <a:custGeom>
            <a:avLst/>
            <a:gdLst/>
            <a:ahLst/>
            <a:cxnLst/>
            <a:rect r="r" b="b" t="t" l="l"/>
            <a:pathLst>
              <a:path h="1801734" w="6607827">
                <a:moveTo>
                  <a:pt x="0" y="0"/>
                </a:moveTo>
                <a:lnTo>
                  <a:pt x="6607827" y="0"/>
                </a:lnTo>
                <a:lnTo>
                  <a:pt x="6607827" y="1801734"/>
                </a:lnTo>
                <a:lnTo>
                  <a:pt x="0" y="1801734"/>
                </a:lnTo>
                <a:lnTo>
                  <a:pt x="0" y="0"/>
                </a:lnTo>
                <a:close/>
              </a:path>
            </a:pathLst>
          </a:custGeom>
          <a:blipFill>
            <a:blip r:embed="rId4"/>
            <a:stretch>
              <a:fillRect l="0" t="0" r="0" b="0"/>
            </a:stretch>
          </a:blipFill>
        </p:spPr>
      </p:sp>
      <p:sp>
        <p:nvSpPr>
          <p:cNvPr name="Freeform 5" id="5"/>
          <p:cNvSpPr/>
          <p:nvPr/>
        </p:nvSpPr>
        <p:spPr>
          <a:xfrm flipH="false" flipV="false" rot="0">
            <a:off x="750089" y="2725605"/>
            <a:ext cx="16787823" cy="5665890"/>
          </a:xfrm>
          <a:custGeom>
            <a:avLst/>
            <a:gdLst/>
            <a:ahLst/>
            <a:cxnLst/>
            <a:rect r="r" b="b" t="t" l="l"/>
            <a:pathLst>
              <a:path h="5665890" w="16787823">
                <a:moveTo>
                  <a:pt x="0" y="0"/>
                </a:moveTo>
                <a:lnTo>
                  <a:pt x="16787822" y="0"/>
                </a:lnTo>
                <a:lnTo>
                  <a:pt x="16787822" y="5665890"/>
                </a:lnTo>
                <a:lnTo>
                  <a:pt x="0" y="5665890"/>
                </a:lnTo>
                <a:lnTo>
                  <a:pt x="0" y="0"/>
                </a:lnTo>
                <a:close/>
              </a:path>
            </a:pathLst>
          </a:custGeom>
          <a:blipFill>
            <a:blip r:embed="rId5"/>
            <a:stretch>
              <a:fillRect l="0" t="0" r="0" b="0"/>
            </a:stretch>
          </a:blipFill>
        </p:spPr>
      </p:sp>
      <p:sp>
        <p:nvSpPr>
          <p:cNvPr name="TextBox 6" id="6"/>
          <p:cNvSpPr txBox="true"/>
          <p:nvPr/>
        </p:nvSpPr>
        <p:spPr>
          <a:xfrm rot="0">
            <a:off x="446549" y="237292"/>
            <a:ext cx="10270569" cy="1193800"/>
          </a:xfrm>
          <a:prstGeom prst="rect">
            <a:avLst/>
          </a:prstGeom>
        </p:spPr>
        <p:txBody>
          <a:bodyPr anchor="t" rtlCol="false" tIns="0" lIns="0" bIns="0" rIns="0">
            <a:spAutoFit/>
          </a:bodyPr>
          <a:lstStyle/>
          <a:p>
            <a:pPr algn="l">
              <a:lnSpc>
                <a:spcPts val="9799"/>
              </a:lnSpc>
              <a:spcBef>
                <a:spcPct val="0"/>
              </a:spcBef>
            </a:pPr>
            <a:r>
              <a:rPr lang="en-US" b="true" sz="6999">
                <a:solidFill>
                  <a:srgbClr val="000000"/>
                </a:solidFill>
                <a:latin typeface="Montserrat Classic Bold"/>
                <a:ea typeface="Montserrat Classic Bold"/>
                <a:cs typeface="Montserrat Classic Bold"/>
                <a:sym typeface="Montserrat Classic Bold"/>
              </a:rPr>
              <a:t>EVIDENCIA GITHUB</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87700">
            <a:off x="9242186" y="6541992"/>
            <a:ext cx="12426899" cy="10099680"/>
          </a:xfrm>
          <a:custGeom>
            <a:avLst/>
            <a:gdLst/>
            <a:ahLst/>
            <a:cxnLst/>
            <a:rect r="r" b="b" t="t" l="l"/>
            <a:pathLst>
              <a:path h="10099680" w="12426899">
                <a:moveTo>
                  <a:pt x="0" y="0"/>
                </a:moveTo>
                <a:lnTo>
                  <a:pt x="12426899" y="0"/>
                </a:lnTo>
                <a:lnTo>
                  <a:pt x="12426899" y="10099680"/>
                </a:lnTo>
                <a:lnTo>
                  <a:pt x="0" y="10099680"/>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00000">
            <a:off x="-7741802" y="4884762"/>
            <a:ext cx="10762620" cy="8747075"/>
          </a:xfrm>
          <a:custGeom>
            <a:avLst/>
            <a:gdLst/>
            <a:ahLst/>
            <a:cxnLst/>
            <a:rect r="r" b="b" t="t" l="l"/>
            <a:pathLst>
              <a:path h="8747075" w="10762620">
                <a:moveTo>
                  <a:pt x="0" y="0"/>
                </a:moveTo>
                <a:lnTo>
                  <a:pt x="10762620" y="0"/>
                </a:lnTo>
                <a:lnTo>
                  <a:pt x="10762620" y="8747076"/>
                </a:lnTo>
                <a:lnTo>
                  <a:pt x="0" y="8747076"/>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680173" y="0"/>
            <a:ext cx="6607827" cy="1801734"/>
          </a:xfrm>
          <a:custGeom>
            <a:avLst/>
            <a:gdLst/>
            <a:ahLst/>
            <a:cxnLst/>
            <a:rect r="r" b="b" t="t" l="l"/>
            <a:pathLst>
              <a:path h="1801734" w="6607827">
                <a:moveTo>
                  <a:pt x="0" y="0"/>
                </a:moveTo>
                <a:lnTo>
                  <a:pt x="6607827" y="0"/>
                </a:lnTo>
                <a:lnTo>
                  <a:pt x="6607827" y="1801734"/>
                </a:lnTo>
                <a:lnTo>
                  <a:pt x="0" y="1801734"/>
                </a:lnTo>
                <a:lnTo>
                  <a:pt x="0" y="0"/>
                </a:lnTo>
                <a:close/>
              </a:path>
            </a:pathLst>
          </a:custGeom>
          <a:blipFill>
            <a:blip r:embed="rId4"/>
            <a:stretch>
              <a:fillRect l="0" t="0" r="0" b="0"/>
            </a:stretch>
          </a:blipFill>
        </p:spPr>
      </p:sp>
      <p:sp>
        <p:nvSpPr>
          <p:cNvPr name="Freeform 5" id="5"/>
          <p:cNvSpPr/>
          <p:nvPr/>
        </p:nvSpPr>
        <p:spPr>
          <a:xfrm flipH="false" flipV="false" rot="0">
            <a:off x="5110585" y="1413813"/>
            <a:ext cx="7200437" cy="8687913"/>
          </a:xfrm>
          <a:custGeom>
            <a:avLst/>
            <a:gdLst/>
            <a:ahLst/>
            <a:cxnLst/>
            <a:rect r="r" b="b" t="t" l="l"/>
            <a:pathLst>
              <a:path h="8687913" w="7200437">
                <a:moveTo>
                  <a:pt x="0" y="0"/>
                </a:moveTo>
                <a:lnTo>
                  <a:pt x="7200437" y="0"/>
                </a:lnTo>
                <a:lnTo>
                  <a:pt x="7200437" y="8687913"/>
                </a:lnTo>
                <a:lnTo>
                  <a:pt x="0" y="8687913"/>
                </a:lnTo>
                <a:lnTo>
                  <a:pt x="0" y="0"/>
                </a:lnTo>
                <a:close/>
              </a:path>
            </a:pathLst>
          </a:custGeom>
          <a:blipFill>
            <a:blip r:embed="rId5"/>
            <a:stretch>
              <a:fillRect l="0" t="0" r="0" b="0"/>
            </a:stretch>
          </a:blipFill>
        </p:spPr>
      </p:sp>
      <p:sp>
        <p:nvSpPr>
          <p:cNvPr name="TextBox 6" id="6"/>
          <p:cNvSpPr txBox="true"/>
          <p:nvPr/>
        </p:nvSpPr>
        <p:spPr>
          <a:xfrm rot="0">
            <a:off x="446549" y="294442"/>
            <a:ext cx="9654940" cy="708868"/>
          </a:xfrm>
          <a:prstGeom prst="rect">
            <a:avLst/>
          </a:prstGeom>
        </p:spPr>
        <p:txBody>
          <a:bodyPr anchor="t" rtlCol="false" tIns="0" lIns="0" bIns="0" rIns="0">
            <a:spAutoFit/>
          </a:bodyPr>
          <a:lstStyle/>
          <a:p>
            <a:pPr algn="l">
              <a:lnSpc>
                <a:spcPts val="5846"/>
              </a:lnSpc>
              <a:spcBef>
                <a:spcPct val="0"/>
              </a:spcBef>
            </a:pPr>
            <a:r>
              <a:rPr lang="en-US" b="true" sz="4176">
                <a:solidFill>
                  <a:srgbClr val="000000"/>
                </a:solidFill>
                <a:latin typeface="Montserrat Classic Bold"/>
                <a:ea typeface="Montserrat Classic Bold"/>
                <a:cs typeface="Montserrat Classic Bold"/>
                <a:sym typeface="Montserrat Classic Bold"/>
              </a:rPr>
              <a:t>EJEMPLO EVIDENCIA PROYECTO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87700">
            <a:off x="9242186" y="6541992"/>
            <a:ext cx="12426899" cy="10099680"/>
          </a:xfrm>
          <a:custGeom>
            <a:avLst/>
            <a:gdLst/>
            <a:ahLst/>
            <a:cxnLst/>
            <a:rect r="r" b="b" t="t" l="l"/>
            <a:pathLst>
              <a:path h="10099680" w="12426899">
                <a:moveTo>
                  <a:pt x="0" y="0"/>
                </a:moveTo>
                <a:lnTo>
                  <a:pt x="12426899" y="0"/>
                </a:lnTo>
                <a:lnTo>
                  <a:pt x="12426899" y="10099680"/>
                </a:lnTo>
                <a:lnTo>
                  <a:pt x="0" y="10099680"/>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00000">
            <a:off x="-7741802" y="4884762"/>
            <a:ext cx="10762620" cy="8747075"/>
          </a:xfrm>
          <a:custGeom>
            <a:avLst/>
            <a:gdLst/>
            <a:ahLst/>
            <a:cxnLst/>
            <a:rect r="r" b="b" t="t" l="l"/>
            <a:pathLst>
              <a:path h="8747075" w="10762620">
                <a:moveTo>
                  <a:pt x="0" y="0"/>
                </a:moveTo>
                <a:lnTo>
                  <a:pt x="10762620" y="0"/>
                </a:lnTo>
                <a:lnTo>
                  <a:pt x="10762620" y="8747076"/>
                </a:lnTo>
                <a:lnTo>
                  <a:pt x="0" y="8747076"/>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458663">
            <a:off x="1778150" y="8141392"/>
            <a:ext cx="7315200" cy="1250234"/>
          </a:xfrm>
          <a:custGeom>
            <a:avLst/>
            <a:gdLst/>
            <a:ahLst/>
            <a:cxnLst/>
            <a:rect r="r" b="b" t="t" l="l"/>
            <a:pathLst>
              <a:path h="1250234" w="7315200">
                <a:moveTo>
                  <a:pt x="0" y="0"/>
                </a:moveTo>
                <a:lnTo>
                  <a:pt x="7315200" y="0"/>
                </a:lnTo>
                <a:lnTo>
                  <a:pt x="7315200" y="1250234"/>
                </a:lnTo>
                <a:lnTo>
                  <a:pt x="0" y="12502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680173" y="0"/>
            <a:ext cx="6607827" cy="1801734"/>
          </a:xfrm>
          <a:custGeom>
            <a:avLst/>
            <a:gdLst/>
            <a:ahLst/>
            <a:cxnLst/>
            <a:rect r="r" b="b" t="t" l="l"/>
            <a:pathLst>
              <a:path h="1801734" w="6607827">
                <a:moveTo>
                  <a:pt x="0" y="0"/>
                </a:moveTo>
                <a:lnTo>
                  <a:pt x="6607827" y="0"/>
                </a:lnTo>
                <a:lnTo>
                  <a:pt x="6607827" y="1801734"/>
                </a:lnTo>
                <a:lnTo>
                  <a:pt x="0" y="1801734"/>
                </a:lnTo>
                <a:lnTo>
                  <a:pt x="0" y="0"/>
                </a:lnTo>
                <a:close/>
              </a:path>
            </a:pathLst>
          </a:custGeom>
          <a:blipFill>
            <a:blip r:embed="rId6"/>
            <a:stretch>
              <a:fillRect l="0" t="0" r="0" b="0"/>
            </a:stretch>
          </a:blipFill>
        </p:spPr>
      </p:sp>
      <p:sp>
        <p:nvSpPr>
          <p:cNvPr name="TextBox 6" id="6"/>
          <p:cNvSpPr txBox="true"/>
          <p:nvPr/>
        </p:nvSpPr>
        <p:spPr>
          <a:xfrm rot="0">
            <a:off x="661946" y="3754320"/>
            <a:ext cx="16964108" cy="2721209"/>
          </a:xfrm>
          <a:prstGeom prst="rect">
            <a:avLst/>
          </a:prstGeom>
        </p:spPr>
        <p:txBody>
          <a:bodyPr anchor="t" rtlCol="false" tIns="0" lIns="0" bIns="0" rIns="0">
            <a:spAutoFit/>
          </a:bodyPr>
          <a:lstStyle/>
          <a:p>
            <a:pPr algn="l">
              <a:lnSpc>
                <a:spcPts val="4383"/>
              </a:lnSpc>
              <a:spcBef>
                <a:spcPct val="0"/>
              </a:spcBef>
            </a:pPr>
            <a:r>
              <a:rPr lang="en-US" sz="3130">
                <a:solidFill>
                  <a:srgbClr val="000000"/>
                </a:solidFill>
                <a:latin typeface="Montserrat Classic"/>
                <a:ea typeface="Montserrat Classic"/>
                <a:cs typeface="Montserrat Classic"/>
                <a:sym typeface="Montserrat Classic"/>
              </a:rPr>
              <a:t>Este proyecto se está llevando a cabo bajo la metodología ágil Scrum, la cual nos permite ir iterando sobre las diferentes actividades de cada sprint, realizando un seguimiento en cuanto al tiempo de trabajo, al aporte de cada uno de los integrantes del equipo y verificando el cumplimiento de las actividades, utilizando herramientas como Trello, GitHub y Google Drive en el caso de realizar la documentación. </a:t>
            </a:r>
          </a:p>
        </p:txBody>
      </p:sp>
      <p:sp>
        <p:nvSpPr>
          <p:cNvPr name="TextBox 7" id="7"/>
          <p:cNvSpPr txBox="true"/>
          <p:nvPr/>
        </p:nvSpPr>
        <p:spPr>
          <a:xfrm rot="0">
            <a:off x="491967" y="475520"/>
            <a:ext cx="6245601" cy="992060"/>
          </a:xfrm>
          <a:prstGeom prst="rect">
            <a:avLst/>
          </a:prstGeom>
        </p:spPr>
        <p:txBody>
          <a:bodyPr anchor="t" rtlCol="false" tIns="0" lIns="0" bIns="0" rIns="0">
            <a:spAutoFit/>
          </a:bodyPr>
          <a:lstStyle/>
          <a:p>
            <a:pPr algn="l">
              <a:lnSpc>
                <a:spcPts val="8111"/>
              </a:lnSpc>
              <a:spcBef>
                <a:spcPct val="0"/>
              </a:spcBef>
            </a:pPr>
            <a:r>
              <a:rPr lang="en-US" b="true" sz="5794">
                <a:solidFill>
                  <a:srgbClr val="000000"/>
                </a:solidFill>
                <a:latin typeface="Montserrat Classic Bold"/>
                <a:ea typeface="Montserrat Classic Bold"/>
                <a:cs typeface="Montserrat Classic Bold"/>
                <a:sym typeface="Montserrat Classic Bold"/>
              </a:rPr>
              <a:t>METODOLOGÍA</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2968811"/>
            <a:ext cx="5807378" cy="1298575"/>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Montserrat Classic"/>
                <a:ea typeface="Montserrat Classic"/>
                <a:cs typeface="Montserrat Classic"/>
                <a:sym typeface="Montserrat Classic"/>
              </a:rPr>
              <a:t>Se comienza el desarrollo back-end del módulo de lavandería del software LavCom Manager</a:t>
            </a:r>
          </a:p>
        </p:txBody>
      </p:sp>
      <p:sp>
        <p:nvSpPr>
          <p:cNvPr name="Freeform 3" id="3"/>
          <p:cNvSpPr/>
          <p:nvPr/>
        </p:nvSpPr>
        <p:spPr>
          <a:xfrm flipH="true" flipV="true" rot="2700000">
            <a:off x="10168747" y="-5197216"/>
            <a:ext cx="12789569" cy="10394432"/>
          </a:xfrm>
          <a:custGeom>
            <a:avLst/>
            <a:gdLst/>
            <a:ahLst/>
            <a:cxnLst/>
            <a:rect r="r" b="b" t="t" l="l"/>
            <a:pathLst>
              <a:path h="10394432" w="12789569">
                <a:moveTo>
                  <a:pt x="12789569" y="10394432"/>
                </a:moveTo>
                <a:lnTo>
                  <a:pt x="0" y="10394432"/>
                </a:lnTo>
                <a:lnTo>
                  <a:pt x="0" y="0"/>
                </a:lnTo>
                <a:lnTo>
                  <a:pt x="12789569" y="0"/>
                </a:lnTo>
                <a:lnTo>
                  <a:pt x="12789569" y="10394432"/>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7643211">
            <a:off x="-2385201" y="6220695"/>
            <a:ext cx="9797381" cy="9797381"/>
          </a:xfrm>
          <a:custGeom>
            <a:avLst/>
            <a:gdLst/>
            <a:ahLst/>
            <a:cxnLst/>
            <a:rect r="r" b="b" t="t" l="l"/>
            <a:pathLst>
              <a:path h="9797381" w="9797381">
                <a:moveTo>
                  <a:pt x="0" y="0"/>
                </a:moveTo>
                <a:lnTo>
                  <a:pt x="9797381" y="0"/>
                </a:lnTo>
                <a:lnTo>
                  <a:pt x="9797381" y="9797381"/>
                </a:lnTo>
                <a:lnTo>
                  <a:pt x="0" y="97973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7037892" y="1728803"/>
            <a:ext cx="10651646" cy="7962105"/>
          </a:xfrm>
          <a:custGeom>
            <a:avLst/>
            <a:gdLst/>
            <a:ahLst/>
            <a:cxnLst/>
            <a:rect r="r" b="b" t="t" l="l"/>
            <a:pathLst>
              <a:path h="7962105" w="10651646">
                <a:moveTo>
                  <a:pt x="0" y="0"/>
                </a:moveTo>
                <a:lnTo>
                  <a:pt x="10651646" y="0"/>
                </a:lnTo>
                <a:lnTo>
                  <a:pt x="10651646" y="7962105"/>
                </a:lnTo>
                <a:lnTo>
                  <a:pt x="0" y="7962105"/>
                </a:lnTo>
                <a:lnTo>
                  <a:pt x="0" y="0"/>
                </a:lnTo>
                <a:close/>
              </a:path>
            </a:pathLst>
          </a:custGeom>
          <a:blipFill>
            <a:blip r:embed="rId6"/>
            <a:stretch>
              <a:fillRect l="0" t="0" r="0" b="0"/>
            </a:stretch>
          </a:blipFill>
        </p:spPr>
      </p:sp>
      <p:sp>
        <p:nvSpPr>
          <p:cNvPr name="TextBox 6" id="6"/>
          <p:cNvSpPr txBox="true"/>
          <p:nvPr/>
        </p:nvSpPr>
        <p:spPr>
          <a:xfrm rot="0">
            <a:off x="1028700" y="1325224"/>
            <a:ext cx="8067311" cy="1193800"/>
          </a:xfrm>
          <a:prstGeom prst="rect">
            <a:avLst/>
          </a:prstGeom>
        </p:spPr>
        <p:txBody>
          <a:bodyPr anchor="t" rtlCol="false" tIns="0" lIns="0" bIns="0" rIns="0">
            <a:spAutoFit/>
          </a:bodyPr>
          <a:lstStyle/>
          <a:p>
            <a:pPr algn="l">
              <a:lnSpc>
                <a:spcPts val="9799"/>
              </a:lnSpc>
              <a:spcBef>
                <a:spcPct val="0"/>
              </a:spcBef>
            </a:pPr>
            <a:r>
              <a:rPr lang="en-US" b="true" sz="6999">
                <a:solidFill>
                  <a:srgbClr val="000000"/>
                </a:solidFill>
                <a:latin typeface="Montserrat Classic Bold"/>
                <a:ea typeface="Montserrat Classic Bold"/>
                <a:cs typeface="Montserrat Classic Bold"/>
                <a:sym typeface="Montserrat Classic Bold"/>
              </a:rPr>
              <a:t>SPRINT 4</a:t>
            </a:r>
          </a:p>
        </p:txBody>
      </p:sp>
      <p:sp>
        <p:nvSpPr>
          <p:cNvPr name="Freeform 7" id="7"/>
          <p:cNvSpPr/>
          <p:nvPr/>
        </p:nvSpPr>
        <p:spPr>
          <a:xfrm flipH="false" flipV="false" rot="0">
            <a:off x="11680173" y="0"/>
            <a:ext cx="6607827" cy="1801734"/>
          </a:xfrm>
          <a:custGeom>
            <a:avLst/>
            <a:gdLst/>
            <a:ahLst/>
            <a:cxnLst/>
            <a:rect r="r" b="b" t="t" l="l"/>
            <a:pathLst>
              <a:path h="1801734" w="6607827">
                <a:moveTo>
                  <a:pt x="0" y="0"/>
                </a:moveTo>
                <a:lnTo>
                  <a:pt x="6607827" y="0"/>
                </a:lnTo>
                <a:lnTo>
                  <a:pt x="6607827" y="1801734"/>
                </a:lnTo>
                <a:lnTo>
                  <a:pt x="0" y="1801734"/>
                </a:lnTo>
                <a:lnTo>
                  <a:pt x="0" y="0"/>
                </a:lnTo>
                <a:close/>
              </a:path>
            </a:pathLst>
          </a:custGeom>
          <a:blipFill>
            <a:blip r:embed="rId7"/>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2700000">
            <a:off x="10168747" y="-5197216"/>
            <a:ext cx="12789569" cy="10394432"/>
          </a:xfrm>
          <a:custGeom>
            <a:avLst/>
            <a:gdLst/>
            <a:ahLst/>
            <a:cxnLst/>
            <a:rect r="r" b="b" t="t" l="l"/>
            <a:pathLst>
              <a:path h="10394432" w="12789569">
                <a:moveTo>
                  <a:pt x="12789569" y="10394432"/>
                </a:moveTo>
                <a:lnTo>
                  <a:pt x="0" y="10394432"/>
                </a:lnTo>
                <a:lnTo>
                  <a:pt x="0" y="0"/>
                </a:lnTo>
                <a:lnTo>
                  <a:pt x="12789569" y="0"/>
                </a:lnTo>
                <a:lnTo>
                  <a:pt x="12789569" y="10394432"/>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7643211">
            <a:off x="-2385201" y="6220695"/>
            <a:ext cx="9797381" cy="9797381"/>
          </a:xfrm>
          <a:custGeom>
            <a:avLst/>
            <a:gdLst/>
            <a:ahLst/>
            <a:cxnLst/>
            <a:rect r="r" b="b" t="t" l="l"/>
            <a:pathLst>
              <a:path h="9797381" w="9797381">
                <a:moveTo>
                  <a:pt x="0" y="0"/>
                </a:moveTo>
                <a:lnTo>
                  <a:pt x="9797381" y="0"/>
                </a:lnTo>
                <a:lnTo>
                  <a:pt x="9797381" y="9797381"/>
                </a:lnTo>
                <a:lnTo>
                  <a:pt x="0" y="97973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1680173" y="0"/>
            <a:ext cx="6607827" cy="1801734"/>
          </a:xfrm>
          <a:custGeom>
            <a:avLst/>
            <a:gdLst/>
            <a:ahLst/>
            <a:cxnLst/>
            <a:rect r="r" b="b" t="t" l="l"/>
            <a:pathLst>
              <a:path h="1801734" w="6607827">
                <a:moveTo>
                  <a:pt x="0" y="0"/>
                </a:moveTo>
                <a:lnTo>
                  <a:pt x="6607827" y="0"/>
                </a:lnTo>
                <a:lnTo>
                  <a:pt x="6607827" y="1801734"/>
                </a:lnTo>
                <a:lnTo>
                  <a:pt x="0" y="1801734"/>
                </a:lnTo>
                <a:lnTo>
                  <a:pt x="0" y="0"/>
                </a:lnTo>
                <a:close/>
              </a:path>
            </a:pathLst>
          </a:custGeom>
          <a:blipFill>
            <a:blip r:embed="rId7"/>
            <a:stretch>
              <a:fillRect l="0" t="0" r="0" b="0"/>
            </a:stretch>
          </a:blipFill>
        </p:spPr>
      </p:sp>
      <p:sp>
        <p:nvSpPr>
          <p:cNvPr name="Freeform 5" id="5"/>
          <p:cNvSpPr/>
          <p:nvPr/>
        </p:nvSpPr>
        <p:spPr>
          <a:xfrm flipH="false" flipV="false" rot="0">
            <a:off x="11947957" y="4777909"/>
            <a:ext cx="3036130" cy="3036130"/>
          </a:xfrm>
          <a:custGeom>
            <a:avLst/>
            <a:gdLst/>
            <a:ahLst/>
            <a:cxnLst/>
            <a:rect r="r" b="b" t="t" l="l"/>
            <a:pathLst>
              <a:path h="3036130" w="3036130">
                <a:moveTo>
                  <a:pt x="0" y="0"/>
                </a:moveTo>
                <a:lnTo>
                  <a:pt x="3036130" y="0"/>
                </a:lnTo>
                <a:lnTo>
                  <a:pt x="3036130" y="3036130"/>
                </a:lnTo>
                <a:lnTo>
                  <a:pt x="0" y="30361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2323104" y="3845730"/>
            <a:ext cx="7338049" cy="1093708"/>
          </a:xfrm>
          <a:prstGeom prst="rect">
            <a:avLst/>
          </a:prstGeom>
        </p:spPr>
        <p:txBody>
          <a:bodyPr anchor="t" rtlCol="false" tIns="0" lIns="0" bIns="0" rIns="0">
            <a:spAutoFit/>
          </a:bodyPr>
          <a:lstStyle/>
          <a:p>
            <a:pPr algn="l">
              <a:lnSpc>
                <a:spcPts val="4422"/>
              </a:lnSpc>
              <a:spcBef>
                <a:spcPct val="0"/>
              </a:spcBef>
            </a:pPr>
            <a:r>
              <a:rPr lang="en-US" sz="3158">
                <a:solidFill>
                  <a:srgbClr val="000000"/>
                </a:solidFill>
                <a:latin typeface="Montserrat Classic"/>
                <a:ea typeface="Montserrat Classic"/>
                <a:cs typeface="Montserrat Classic"/>
                <a:sym typeface="Montserrat Classic"/>
              </a:rPr>
              <a:t>En el sprint #4 se han trabajado 61 horas en total </a:t>
            </a:r>
          </a:p>
        </p:txBody>
      </p:sp>
      <p:sp>
        <p:nvSpPr>
          <p:cNvPr name="TextBox 7" id="7"/>
          <p:cNvSpPr txBox="true"/>
          <p:nvPr/>
        </p:nvSpPr>
        <p:spPr>
          <a:xfrm rot="0">
            <a:off x="1028700" y="1325224"/>
            <a:ext cx="8067311" cy="1193800"/>
          </a:xfrm>
          <a:prstGeom prst="rect">
            <a:avLst/>
          </a:prstGeom>
        </p:spPr>
        <p:txBody>
          <a:bodyPr anchor="t" rtlCol="false" tIns="0" lIns="0" bIns="0" rIns="0">
            <a:spAutoFit/>
          </a:bodyPr>
          <a:lstStyle/>
          <a:p>
            <a:pPr algn="l">
              <a:lnSpc>
                <a:spcPts val="9799"/>
              </a:lnSpc>
              <a:spcBef>
                <a:spcPct val="0"/>
              </a:spcBef>
            </a:pPr>
            <a:r>
              <a:rPr lang="en-US" b="true" sz="6999">
                <a:solidFill>
                  <a:srgbClr val="000000"/>
                </a:solidFill>
                <a:latin typeface="Montserrat Classic Bold"/>
                <a:ea typeface="Montserrat Classic Bold"/>
                <a:cs typeface="Montserrat Classic Bold"/>
                <a:sym typeface="Montserrat Classic Bold"/>
              </a:rPr>
              <a:t>SPRINT 4</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87700">
            <a:off x="9242186" y="6541992"/>
            <a:ext cx="12426899" cy="10099680"/>
          </a:xfrm>
          <a:custGeom>
            <a:avLst/>
            <a:gdLst/>
            <a:ahLst/>
            <a:cxnLst/>
            <a:rect r="r" b="b" t="t" l="l"/>
            <a:pathLst>
              <a:path h="10099680" w="12426899">
                <a:moveTo>
                  <a:pt x="0" y="0"/>
                </a:moveTo>
                <a:lnTo>
                  <a:pt x="12426899" y="0"/>
                </a:lnTo>
                <a:lnTo>
                  <a:pt x="12426899" y="10099680"/>
                </a:lnTo>
                <a:lnTo>
                  <a:pt x="0" y="10099680"/>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2700000">
            <a:off x="-7741802" y="4884762"/>
            <a:ext cx="10762620" cy="8747075"/>
          </a:xfrm>
          <a:custGeom>
            <a:avLst/>
            <a:gdLst/>
            <a:ahLst/>
            <a:cxnLst/>
            <a:rect r="r" b="b" t="t" l="l"/>
            <a:pathLst>
              <a:path h="8747075" w="10762620">
                <a:moveTo>
                  <a:pt x="0" y="0"/>
                </a:moveTo>
                <a:lnTo>
                  <a:pt x="10762620" y="0"/>
                </a:lnTo>
                <a:lnTo>
                  <a:pt x="10762620" y="8747076"/>
                </a:lnTo>
                <a:lnTo>
                  <a:pt x="0" y="8747076"/>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680173" y="0"/>
            <a:ext cx="6607827" cy="1801734"/>
          </a:xfrm>
          <a:custGeom>
            <a:avLst/>
            <a:gdLst/>
            <a:ahLst/>
            <a:cxnLst/>
            <a:rect r="r" b="b" t="t" l="l"/>
            <a:pathLst>
              <a:path h="1801734" w="6607827">
                <a:moveTo>
                  <a:pt x="0" y="0"/>
                </a:moveTo>
                <a:lnTo>
                  <a:pt x="6607827" y="0"/>
                </a:lnTo>
                <a:lnTo>
                  <a:pt x="6607827" y="1801734"/>
                </a:lnTo>
                <a:lnTo>
                  <a:pt x="0" y="1801734"/>
                </a:lnTo>
                <a:lnTo>
                  <a:pt x="0" y="0"/>
                </a:lnTo>
                <a:close/>
              </a:path>
            </a:pathLst>
          </a:custGeom>
          <a:blipFill>
            <a:blip r:embed="rId5"/>
            <a:stretch>
              <a:fillRect l="0" t="0" r="0" b="0"/>
            </a:stretch>
          </a:blipFill>
        </p:spPr>
      </p:sp>
      <p:sp>
        <p:nvSpPr>
          <p:cNvPr name="Freeform 5" id="5"/>
          <p:cNvSpPr/>
          <p:nvPr/>
        </p:nvSpPr>
        <p:spPr>
          <a:xfrm flipH="false" flipV="false" rot="0">
            <a:off x="446549" y="2026248"/>
            <a:ext cx="17462949" cy="7661869"/>
          </a:xfrm>
          <a:custGeom>
            <a:avLst/>
            <a:gdLst/>
            <a:ahLst/>
            <a:cxnLst/>
            <a:rect r="r" b="b" t="t" l="l"/>
            <a:pathLst>
              <a:path h="7661869" w="17462949">
                <a:moveTo>
                  <a:pt x="0" y="0"/>
                </a:moveTo>
                <a:lnTo>
                  <a:pt x="17462949" y="0"/>
                </a:lnTo>
                <a:lnTo>
                  <a:pt x="17462949" y="7661869"/>
                </a:lnTo>
                <a:lnTo>
                  <a:pt x="0" y="7661869"/>
                </a:lnTo>
                <a:lnTo>
                  <a:pt x="0" y="0"/>
                </a:lnTo>
                <a:close/>
              </a:path>
            </a:pathLst>
          </a:custGeom>
          <a:blipFill>
            <a:blip r:embed="rId6"/>
            <a:stretch>
              <a:fillRect l="0" t="0" r="0" b="0"/>
            </a:stretch>
          </a:blipFill>
        </p:spPr>
      </p:sp>
      <p:sp>
        <p:nvSpPr>
          <p:cNvPr name="TextBox 6" id="6"/>
          <p:cNvSpPr txBox="true"/>
          <p:nvPr/>
        </p:nvSpPr>
        <p:spPr>
          <a:xfrm rot="0">
            <a:off x="446549" y="237292"/>
            <a:ext cx="10270569" cy="1193800"/>
          </a:xfrm>
          <a:prstGeom prst="rect">
            <a:avLst/>
          </a:prstGeom>
        </p:spPr>
        <p:txBody>
          <a:bodyPr anchor="t" rtlCol="false" tIns="0" lIns="0" bIns="0" rIns="0">
            <a:spAutoFit/>
          </a:bodyPr>
          <a:lstStyle/>
          <a:p>
            <a:pPr algn="l">
              <a:lnSpc>
                <a:spcPts val="9799"/>
              </a:lnSpc>
              <a:spcBef>
                <a:spcPct val="0"/>
              </a:spcBef>
            </a:pPr>
            <a:r>
              <a:rPr lang="en-US" b="true" sz="6999">
                <a:solidFill>
                  <a:srgbClr val="000000"/>
                </a:solidFill>
                <a:latin typeface="Montserrat Classic Bold"/>
                <a:ea typeface="Montserrat Classic Bold"/>
                <a:cs typeface="Montserrat Classic Bold"/>
                <a:sym typeface="Montserrat Classic Bold"/>
              </a:rPr>
              <a:t>EVIDENCIA TRELLO</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87700">
            <a:off x="9242186" y="6541992"/>
            <a:ext cx="12426899" cy="10099680"/>
          </a:xfrm>
          <a:custGeom>
            <a:avLst/>
            <a:gdLst/>
            <a:ahLst/>
            <a:cxnLst/>
            <a:rect r="r" b="b" t="t" l="l"/>
            <a:pathLst>
              <a:path h="10099680" w="12426899">
                <a:moveTo>
                  <a:pt x="0" y="0"/>
                </a:moveTo>
                <a:lnTo>
                  <a:pt x="12426899" y="0"/>
                </a:lnTo>
                <a:lnTo>
                  <a:pt x="12426899" y="10099680"/>
                </a:lnTo>
                <a:lnTo>
                  <a:pt x="0" y="10099680"/>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2700000">
            <a:off x="-7741802" y="4884762"/>
            <a:ext cx="10762620" cy="8747075"/>
          </a:xfrm>
          <a:custGeom>
            <a:avLst/>
            <a:gdLst/>
            <a:ahLst/>
            <a:cxnLst/>
            <a:rect r="r" b="b" t="t" l="l"/>
            <a:pathLst>
              <a:path h="8747075" w="10762620">
                <a:moveTo>
                  <a:pt x="0" y="0"/>
                </a:moveTo>
                <a:lnTo>
                  <a:pt x="10762620" y="0"/>
                </a:lnTo>
                <a:lnTo>
                  <a:pt x="10762620" y="8747076"/>
                </a:lnTo>
                <a:lnTo>
                  <a:pt x="0" y="8747076"/>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680173" y="0"/>
            <a:ext cx="6607827" cy="1801734"/>
          </a:xfrm>
          <a:custGeom>
            <a:avLst/>
            <a:gdLst/>
            <a:ahLst/>
            <a:cxnLst/>
            <a:rect r="r" b="b" t="t" l="l"/>
            <a:pathLst>
              <a:path h="1801734" w="6607827">
                <a:moveTo>
                  <a:pt x="0" y="0"/>
                </a:moveTo>
                <a:lnTo>
                  <a:pt x="6607827" y="0"/>
                </a:lnTo>
                <a:lnTo>
                  <a:pt x="6607827" y="1801734"/>
                </a:lnTo>
                <a:lnTo>
                  <a:pt x="0" y="1801734"/>
                </a:lnTo>
                <a:lnTo>
                  <a:pt x="0" y="0"/>
                </a:lnTo>
                <a:close/>
              </a:path>
            </a:pathLst>
          </a:custGeom>
          <a:blipFill>
            <a:blip r:embed="rId5"/>
            <a:stretch>
              <a:fillRect l="0" t="0" r="0" b="0"/>
            </a:stretch>
          </a:blipFill>
        </p:spPr>
      </p:sp>
      <p:sp>
        <p:nvSpPr>
          <p:cNvPr name="Freeform 5" id="5"/>
          <p:cNvSpPr/>
          <p:nvPr/>
        </p:nvSpPr>
        <p:spPr>
          <a:xfrm flipH="false" flipV="false" rot="0">
            <a:off x="446549" y="3130463"/>
            <a:ext cx="17372547" cy="6188970"/>
          </a:xfrm>
          <a:custGeom>
            <a:avLst/>
            <a:gdLst/>
            <a:ahLst/>
            <a:cxnLst/>
            <a:rect r="r" b="b" t="t" l="l"/>
            <a:pathLst>
              <a:path h="6188970" w="17372547">
                <a:moveTo>
                  <a:pt x="0" y="0"/>
                </a:moveTo>
                <a:lnTo>
                  <a:pt x="17372547" y="0"/>
                </a:lnTo>
                <a:lnTo>
                  <a:pt x="17372547" y="6188970"/>
                </a:lnTo>
                <a:lnTo>
                  <a:pt x="0" y="6188970"/>
                </a:lnTo>
                <a:lnTo>
                  <a:pt x="0" y="0"/>
                </a:lnTo>
                <a:close/>
              </a:path>
            </a:pathLst>
          </a:custGeom>
          <a:blipFill>
            <a:blip r:embed="rId6"/>
            <a:stretch>
              <a:fillRect l="0" t="0" r="0" b="0"/>
            </a:stretch>
          </a:blipFill>
        </p:spPr>
      </p:sp>
      <p:sp>
        <p:nvSpPr>
          <p:cNvPr name="TextBox 6" id="6"/>
          <p:cNvSpPr txBox="true"/>
          <p:nvPr/>
        </p:nvSpPr>
        <p:spPr>
          <a:xfrm rot="0">
            <a:off x="446549" y="237292"/>
            <a:ext cx="10270569" cy="1193800"/>
          </a:xfrm>
          <a:prstGeom prst="rect">
            <a:avLst/>
          </a:prstGeom>
        </p:spPr>
        <p:txBody>
          <a:bodyPr anchor="t" rtlCol="false" tIns="0" lIns="0" bIns="0" rIns="0">
            <a:spAutoFit/>
          </a:bodyPr>
          <a:lstStyle/>
          <a:p>
            <a:pPr algn="l">
              <a:lnSpc>
                <a:spcPts val="9799"/>
              </a:lnSpc>
              <a:spcBef>
                <a:spcPct val="0"/>
              </a:spcBef>
            </a:pPr>
            <a:r>
              <a:rPr lang="en-US" b="true" sz="6999">
                <a:solidFill>
                  <a:srgbClr val="000000"/>
                </a:solidFill>
                <a:latin typeface="Montserrat Classic Bold"/>
                <a:ea typeface="Montserrat Classic Bold"/>
                <a:cs typeface="Montserrat Classic Bold"/>
                <a:sym typeface="Montserrat Classic Bold"/>
              </a:rPr>
              <a:t>EVIDENCIA GITHUB</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87700">
            <a:off x="9242186" y="6541992"/>
            <a:ext cx="12426899" cy="10099680"/>
          </a:xfrm>
          <a:custGeom>
            <a:avLst/>
            <a:gdLst/>
            <a:ahLst/>
            <a:cxnLst/>
            <a:rect r="r" b="b" t="t" l="l"/>
            <a:pathLst>
              <a:path h="10099680" w="12426899">
                <a:moveTo>
                  <a:pt x="0" y="0"/>
                </a:moveTo>
                <a:lnTo>
                  <a:pt x="12426899" y="0"/>
                </a:lnTo>
                <a:lnTo>
                  <a:pt x="12426899" y="10099680"/>
                </a:lnTo>
                <a:lnTo>
                  <a:pt x="0" y="10099680"/>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2700000">
            <a:off x="-7741802" y="4884762"/>
            <a:ext cx="10762620" cy="8747075"/>
          </a:xfrm>
          <a:custGeom>
            <a:avLst/>
            <a:gdLst/>
            <a:ahLst/>
            <a:cxnLst/>
            <a:rect r="r" b="b" t="t" l="l"/>
            <a:pathLst>
              <a:path h="8747075" w="10762620">
                <a:moveTo>
                  <a:pt x="0" y="0"/>
                </a:moveTo>
                <a:lnTo>
                  <a:pt x="10762620" y="0"/>
                </a:lnTo>
                <a:lnTo>
                  <a:pt x="10762620" y="8747076"/>
                </a:lnTo>
                <a:lnTo>
                  <a:pt x="0" y="8747076"/>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680173" y="0"/>
            <a:ext cx="6607827" cy="1801734"/>
          </a:xfrm>
          <a:custGeom>
            <a:avLst/>
            <a:gdLst/>
            <a:ahLst/>
            <a:cxnLst/>
            <a:rect r="r" b="b" t="t" l="l"/>
            <a:pathLst>
              <a:path h="1801734" w="6607827">
                <a:moveTo>
                  <a:pt x="0" y="0"/>
                </a:moveTo>
                <a:lnTo>
                  <a:pt x="6607827" y="0"/>
                </a:lnTo>
                <a:lnTo>
                  <a:pt x="6607827" y="1801734"/>
                </a:lnTo>
                <a:lnTo>
                  <a:pt x="0" y="1801734"/>
                </a:lnTo>
                <a:lnTo>
                  <a:pt x="0" y="0"/>
                </a:lnTo>
                <a:close/>
              </a:path>
            </a:pathLst>
          </a:custGeom>
          <a:blipFill>
            <a:blip r:embed="rId5"/>
            <a:stretch>
              <a:fillRect l="0" t="0" r="0" b="0"/>
            </a:stretch>
          </a:blipFill>
        </p:spPr>
      </p:sp>
      <p:sp>
        <p:nvSpPr>
          <p:cNvPr name="Freeform 5" id="5"/>
          <p:cNvSpPr/>
          <p:nvPr/>
        </p:nvSpPr>
        <p:spPr>
          <a:xfrm flipH="false" flipV="false" rot="0">
            <a:off x="1414750" y="1550878"/>
            <a:ext cx="14426936" cy="8367623"/>
          </a:xfrm>
          <a:custGeom>
            <a:avLst/>
            <a:gdLst/>
            <a:ahLst/>
            <a:cxnLst/>
            <a:rect r="r" b="b" t="t" l="l"/>
            <a:pathLst>
              <a:path h="8367623" w="14426936">
                <a:moveTo>
                  <a:pt x="0" y="0"/>
                </a:moveTo>
                <a:lnTo>
                  <a:pt x="14426936" y="0"/>
                </a:lnTo>
                <a:lnTo>
                  <a:pt x="14426936" y="8367623"/>
                </a:lnTo>
                <a:lnTo>
                  <a:pt x="0" y="8367623"/>
                </a:lnTo>
                <a:lnTo>
                  <a:pt x="0" y="0"/>
                </a:lnTo>
                <a:close/>
              </a:path>
            </a:pathLst>
          </a:custGeom>
          <a:blipFill>
            <a:blip r:embed="rId6"/>
            <a:stretch>
              <a:fillRect l="0" t="0" r="0" b="0"/>
            </a:stretch>
          </a:blipFill>
        </p:spPr>
      </p:sp>
      <p:sp>
        <p:nvSpPr>
          <p:cNvPr name="TextBox 6" id="6"/>
          <p:cNvSpPr txBox="true"/>
          <p:nvPr/>
        </p:nvSpPr>
        <p:spPr>
          <a:xfrm rot="0">
            <a:off x="446549" y="294442"/>
            <a:ext cx="9654940" cy="708868"/>
          </a:xfrm>
          <a:prstGeom prst="rect">
            <a:avLst/>
          </a:prstGeom>
        </p:spPr>
        <p:txBody>
          <a:bodyPr anchor="t" rtlCol="false" tIns="0" lIns="0" bIns="0" rIns="0">
            <a:spAutoFit/>
          </a:bodyPr>
          <a:lstStyle/>
          <a:p>
            <a:pPr algn="l">
              <a:lnSpc>
                <a:spcPts val="5846"/>
              </a:lnSpc>
              <a:spcBef>
                <a:spcPct val="0"/>
              </a:spcBef>
            </a:pPr>
            <a:r>
              <a:rPr lang="en-US" b="true" sz="4176">
                <a:solidFill>
                  <a:srgbClr val="000000"/>
                </a:solidFill>
                <a:latin typeface="Montserrat Classic Bold"/>
                <a:ea typeface="Montserrat Classic Bold"/>
                <a:cs typeface="Montserrat Classic Bold"/>
                <a:sym typeface="Montserrat Classic Bold"/>
              </a:rPr>
              <a:t>EJEMPLO EVIDENCIA PROYECTO</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799540">
            <a:off x="-2867334" y="-4361769"/>
            <a:ext cx="12335518" cy="12335518"/>
          </a:xfrm>
          <a:custGeom>
            <a:avLst/>
            <a:gdLst/>
            <a:ahLst/>
            <a:cxnLst/>
            <a:rect r="r" b="b" t="t" l="l"/>
            <a:pathLst>
              <a:path h="12335518" w="12335518">
                <a:moveTo>
                  <a:pt x="0" y="0"/>
                </a:moveTo>
                <a:lnTo>
                  <a:pt x="12335518" y="0"/>
                </a:lnTo>
                <a:lnTo>
                  <a:pt x="12335518" y="12335518"/>
                </a:lnTo>
                <a:lnTo>
                  <a:pt x="0" y="123355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2700000">
            <a:off x="16270936" y="1476190"/>
            <a:ext cx="10511311" cy="10511311"/>
          </a:xfrm>
          <a:custGeom>
            <a:avLst/>
            <a:gdLst/>
            <a:ahLst/>
            <a:cxnLst/>
            <a:rect r="r" b="b" t="t" l="l"/>
            <a:pathLst>
              <a:path h="10511311" w="10511311">
                <a:moveTo>
                  <a:pt x="0" y="0"/>
                </a:moveTo>
                <a:lnTo>
                  <a:pt x="10511311" y="0"/>
                </a:lnTo>
                <a:lnTo>
                  <a:pt x="10511311" y="10511311"/>
                </a:lnTo>
                <a:lnTo>
                  <a:pt x="0" y="105113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3175069"/>
            <a:ext cx="5147712" cy="1193800"/>
          </a:xfrm>
          <a:prstGeom prst="rect">
            <a:avLst/>
          </a:prstGeom>
        </p:spPr>
        <p:txBody>
          <a:bodyPr anchor="t" rtlCol="false" tIns="0" lIns="0" bIns="0" rIns="0">
            <a:spAutoFit/>
          </a:bodyPr>
          <a:lstStyle/>
          <a:p>
            <a:pPr algn="l">
              <a:lnSpc>
                <a:spcPts val="9799"/>
              </a:lnSpc>
              <a:spcBef>
                <a:spcPct val="0"/>
              </a:spcBef>
            </a:pPr>
            <a:r>
              <a:rPr lang="en-US" b="true" sz="6999">
                <a:solidFill>
                  <a:srgbClr val="FFFFFF"/>
                </a:solidFill>
                <a:latin typeface="Montserrat Classic Bold"/>
                <a:ea typeface="Montserrat Classic Bold"/>
                <a:cs typeface="Montserrat Classic Bold"/>
                <a:sym typeface="Montserrat Classic Bold"/>
              </a:rPr>
              <a:t>SPRINT 5</a:t>
            </a:r>
          </a:p>
        </p:txBody>
      </p:sp>
      <p:sp>
        <p:nvSpPr>
          <p:cNvPr name="TextBox 5" id="5"/>
          <p:cNvSpPr txBox="true"/>
          <p:nvPr/>
        </p:nvSpPr>
        <p:spPr>
          <a:xfrm rot="0">
            <a:off x="1028700" y="4803891"/>
            <a:ext cx="6084508" cy="1298575"/>
          </a:xfrm>
          <a:prstGeom prst="rect">
            <a:avLst/>
          </a:prstGeom>
        </p:spPr>
        <p:txBody>
          <a:bodyPr anchor="t" rtlCol="false" tIns="0" lIns="0" bIns="0" rIns="0">
            <a:spAutoFit/>
          </a:bodyPr>
          <a:lstStyle/>
          <a:p>
            <a:pPr algn="l">
              <a:lnSpc>
                <a:spcPts val="3499"/>
              </a:lnSpc>
              <a:spcBef>
                <a:spcPct val="0"/>
              </a:spcBef>
            </a:pPr>
            <a:r>
              <a:rPr lang="en-US" sz="2499">
                <a:solidFill>
                  <a:srgbClr val="FFFFFF"/>
                </a:solidFill>
                <a:latin typeface="Montserrat Classic"/>
                <a:ea typeface="Montserrat Classic"/>
                <a:cs typeface="Montserrat Classic"/>
                <a:sym typeface="Montserrat Classic"/>
              </a:rPr>
              <a:t>Se comienza el desarrollo front-end del módulo de lavandería del software LavCom Manager</a:t>
            </a:r>
          </a:p>
        </p:txBody>
      </p:sp>
      <p:sp>
        <p:nvSpPr>
          <p:cNvPr name="Freeform 6" id="6"/>
          <p:cNvSpPr/>
          <p:nvPr/>
        </p:nvSpPr>
        <p:spPr>
          <a:xfrm flipH="false" flipV="false" rot="268860">
            <a:off x="3752874" y="3946460"/>
            <a:ext cx="6484275" cy="1108222"/>
          </a:xfrm>
          <a:custGeom>
            <a:avLst/>
            <a:gdLst/>
            <a:ahLst/>
            <a:cxnLst/>
            <a:rect r="r" b="b" t="t" l="l"/>
            <a:pathLst>
              <a:path h="1108222" w="6484275">
                <a:moveTo>
                  <a:pt x="0" y="0"/>
                </a:moveTo>
                <a:lnTo>
                  <a:pt x="6484275" y="0"/>
                </a:lnTo>
                <a:lnTo>
                  <a:pt x="6484275" y="1108222"/>
                </a:lnTo>
                <a:lnTo>
                  <a:pt x="0" y="11082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1680173" y="0"/>
            <a:ext cx="6607827" cy="1801734"/>
          </a:xfrm>
          <a:custGeom>
            <a:avLst/>
            <a:gdLst/>
            <a:ahLst/>
            <a:cxnLst/>
            <a:rect r="r" b="b" t="t" l="l"/>
            <a:pathLst>
              <a:path h="1801734" w="6607827">
                <a:moveTo>
                  <a:pt x="0" y="0"/>
                </a:moveTo>
                <a:lnTo>
                  <a:pt x="6607827" y="0"/>
                </a:lnTo>
                <a:lnTo>
                  <a:pt x="6607827" y="1801734"/>
                </a:lnTo>
                <a:lnTo>
                  <a:pt x="0" y="1801734"/>
                </a:lnTo>
                <a:lnTo>
                  <a:pt x="0" y="0"/>
                </a:lnTo>
                <a:close/>
              </a:path>
            </a:pathLst>
          </a:custGeom>
          <a:blipFill>
            <a:blip r:embed="rId7"/>
            <a:stretch>
              <a:fillRect l="0" t="0" r="0" b="0"/>
            </a:stretch>
          </a:blipFill>
        </p:spPr>
      </p:sp>
      <p:sp>
        <p:nvSpPr>
          <p:cNvPr name="Freeform 8" id="8"/>
          <p:cNvSpPr/>
          <p:nvPr/>
        </p:nvSpPr>
        <p:spPr>
          <a:xfrm flipH="false" flipV="false" rot="0">
            <a:off x="7250306" y="1633124"/>
            <a:ext cx="10543450" cy="8118457"/>
          </a:xfrm>
          <a:custGeom>
            <a:avLst/>
            <a:gdLst/>
            <a:ahLst/>
            <a:cxnLst/>
            <a:rect r="r" b="b" t="t" l="l"/>
            <a:pathLst>
              <a:path h="8118457" w="10543450">
                <a:moveTo>
                  <a:pt x="0" y="0"/>
                </a:moveTo>
                <a:lnTo>
                  <a:pt x="10543450" y="0"/>
                </a:lnTo>
                <a:lnTo>
                  <a:pt x="10543450" y="8118457"/>
                </a:lnTo>
                <a:lnTo>
                  <a:pt x="0" y="8118457"/>
                </a:lnTo>
                <a:lnTo>
                  <a:pt x="0" y="0"/>
                </a:lnTo>
                <a:close/>
              </a:path>
            </a:pathLst>
          </a:custGeom>
          <a:blipFill>
            <a:blip r:embed="rId8"/>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799540">
            <a:off x="-2867334" y="-4361769"/>
            <a:ext cx="12335518" cy="12335518"/>
          </a:xfrm>
          <a:custGeom>
            <a:avLst/>
            <a:gdLst/>
            <a:ahLst/>
            <a:cxnLst/>
            <a:rect r="r" b="b" t="t" l="l"/>
            <a:pathLst>
              <a:path h="12335518" w="12335518">
                <a:moveTo>
                  <a:pt x="0" y="0"/>
                </a:moveTo>
                <a:lnTo>
                  <a:pt x="12335518" y="0"/>
                </a:lnTo>
                <a:lnTo>
                  <a:pt x="12335518" y="12335518"/>
                </a:lnTo>
                <a:lnTo>
                  <a:pt x="0" y="123355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2700000">
            <a:off x="16270936" y="1476190"/>
            <a:ext cx="10511311" cy="10511311"/>
          </a:xfrm>
          <a:custGeom>
            <a:avLst/>
            <a:gdLst/>
            <a:ahLst/>
            <a:cxnLst/>
            <a:rect r="r" b="b" t="t" l="l"/>
            <a:pathLst>
              <a:path h="10511311" w="10511311">
                <a:moveTo>
                  <a:pt x="0" y="0"/>
                </a:moveTo>
                <a:lnTo>
                  <a:pt x="10511311" y="0"/>
                </a:lnTo>
                <a:lnTo>
                  <a:pt x="10511311" y="10511311"/>
                </a:lnTo>
                <a:lnTo>
                  <a:pt x="0" y="105113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3175069"/>
            <a:ext cx="5147712" cy="1193800"/>
          </a:xfrm>
          <a:prstGeom prst="rect">
            <a:avLst/>
          </a:prstGeom>
        </p:spPr>
        <p:txBody>
          <a:bodyPr anchor="t" rtlCol="false" tIns="0" lIns="0" bIns="0" rIns="0">
            <a:spAutoFit/>
          </a:bodyPr>
          <a:lstStyle/>
          <a:p>
            <a:pPr algn="l">
              <a:lnSpc>
                <a:spcPts val="9799"/>
              </a:lnSpc>
              <a:spcBef>
                <a:spcPct val="0"/>
              </a:spcBef>
            </a:pPr>
            <a:r>
              <a:rPr lang="en-US" b="true" sz="6999">
                <a:solidFill>
                  <a:srgbClr val="FFFFFF"/>
                </a:solidFill>
                <a:latin typeface="Montserrat Classic Bold"/>
                <a:ea typeface="Montserrat Classic Bold"/>
                <a:cs typeface="Montserrat Classic Bold"/>
                <a:sym typeface="Montserrat Classic Bold"/>
              </a:rPr>
              <a:t>SPRINT 5</a:t>
            </a:r>
          </a:p>
        </p:txBody>
      </p:sp>
      <p:sp>
        <p:nvSpPr>
          <p:cNvPr name="Freeform 5" id="5"/>
          <p:cNvSpPr/>
          <p:nvPr/>
        </p:nvSpPr>
        <p:spPr>
          <a:xfrm flipH="false" flipV="false" rot="268860">
            <a:off x="3752874" y="3946460"/>
            <a:ext cx="6484275" cy="1108222"/>
          </a:xfrm>
          <a:custGeom>
            <a:avLst/>
            <a:gdLst/>
            <a:ahLst/>
            <a:cxnLst/>
            <a:rect r="r" b="b" t="t" l="l"/>
            <a:pathLst>
              <a:path h="1108222" w="6484275">
                <a:moveTo>
                  <a:pt x="0" y="0"/>
                </a:moveTo>
                <a:lnTo>
                  <a:pt x="6484275" y="0"/>
                </a:lnTo>
                <a:lnTo>
                  <a:pt x="6484275" y="1108222"/>
                </a:lnTo>
                <a:lnTo>
                  <a:pt x="0" y="11082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1680173" y="0"/>
            <a:ext cx="6607827" cy="1801734"/>
          </a:xfrm>
          <a:custGeom>
            <a:avLst/>
            <a:gdLst/>
            <a:ahLst/>
            <a:cxnLst/>
            <a:rect r="r" b="b" t="t" l="l"/>
            <a:pathLst>
              <a:path h="1801734" w="6607827">
                <a:moveTo>
                  <a:pt x="0" y="0"/>
                </a:moveTo>
                <a:lnTo>
                  <a:pt x="6607827" y="0"/>
                </a:lnTo>
                <a:lnTo>
                  <a:pt x="6607827" y="1801734"/>
                </a:lnTo>
                <a:lnTo>
                  <a:pt x="0" y="1801734"/>
                </a:lnTo>
                <a:lnTo>
                  <a:pt x="0" y="0"/>
                </a:lnTo>
                <a:close/>
              </a:path>
            </a:pathLst>
          </a:custGeom>
          <a:blipFill>
            <a:blip r:embed="rId7"/>
            <a:stretch>
              <a:fillRect l="0" t="0" r="0" b="0"/>
            </a:stretch>
          </a:blipFill>
        </p:spPr>
      </p:sp>
      <p:sp>
        <p:nvSpPr>
          <p:cNvPr name="Freeform 7" id="7"/>
          <p:cNvSpPr/>
          <p:nvPr/>
        </p:nvSpPr>
        <p:spPr>
          <a:xfrm flipH="false" flipV="false" rot="0">
            <a:off x="10709889" y="5510073"/>
            <a:ext cx="3066159" cy="3427617"/>
          </a:xfrm>
          <a:custGeom>
            <a:avLst/>
            <a:gdLst/>
            <a:ahLst/>
            <a:cxnLst/>
            <a:rect r="r" b="b" t="t" l="l"/>
            <a:pathLst>
              <a:path h="3427617" w="3066159">
                <a:moveTo>
                  <a:pt x="0" y="0"/>
                </a:moveTo>
                <a:lnTo>
                  <a:pt x="3066159" y="0"/>
                </a:lnTo>
                <a:lnTo>
                  <a:pt x="3066159" y="3427617"/>
                </a:lnTo>
                <a:lnTo>
                  <a:pt x="0" y="342761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688067" y="5452923"/>
            <a:ext cx="7634674" cy="1077029"/>
          </a:xfrm>
          <a:prstGeom prst="rect">
            <a:avLst/>
          </a:prstGeom>
        </p:spPr>
        <p:txBody>
          <a:bodyPr anchor="t" rtlCol="false" tIns="0" lIns="0" bIns="0" rIns="0">
            <a:spAutoFit/>
          </a:bodyPr>
          <a:lstStyle/>
          <a:p>
            <a:pPr algn="l">
              <a:lnSpc>
                <a:spcPts val="4391"/>
              </a:lnSpc>
              <a:spcBef>
                <a:spcPct val="0"/>
              </a:spcBef>
            </a:pPr>
            <a:r>
              <a:rPr lang="en-US" sz="3136">
                <a:solidFill>
                  <a:srgbClr val="FFFFFF"/>
                </a:solidFill>
                <a:latin typeface="Montserrat Classic"/>
                <a:ea typeface="Montserrat Classic"/>
                <a:cs typeface="Montserrat Classic"/>
                <a:sym typeface="Montserrat Classic"/>
              </a:rPr>
              <a:t>En el sprint #5 se han trabajado 54 horas en total</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87700">
            <a:off x="9242186" y="6541992"/>
            <a:ext cx="12426899" cy="10099680"/>
          </a:xfrm>
          <a:custGeom>
            <a:avLst/>
            <a:gdLst/>
            <a:ahLst/>
            <a:cxnLst/>
            <a:rect r="r" b="b" t="t" l="l"/>
            <a:pathLst>
              <a:path h="10099680" w="12426899">
                <a:moveTo>
                  <a:pt x="0" y="0"/>
                </a:moveTo>
                <a:lnTo>
                  <a:pt x="12426899" y="0"/>
                </a:lnTo>
                <a:lnTo>
                  <a:pt x="12426899" y="10099680"/>
                </a:lnTo>
                <a:lnTo>
                  <a:pt x="0" y="10099680"/>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2700000">
            <a:off x="-7741802" y="4884762"/>
            <a:ext cx="10762620" cy="8747075"/>
          </a:xfrm>
          <a:custGeom>
            <a:avLst/>
            <a:gdLst/>
            <a:ahLst/>
            <a:cxnLst/>
            <a:rect r="r" b="b" t="t" l="l"/>
            <a:pathLst>
              <a:path h="8747075" w="10762620">
                <a:moveTo>
                  <a:pt x="0" y="0"/>
                </a:moveTo>
                <a:lnTo>
                  <a:pt x="10762620" y="0"/>
                </a:lnTo>
                <a:lnTo>
                  <a:pt x="10762620" y="8747076"/>
                </a:lnTo>
                <a:lnTo>
                  <a:pt x="0" y="8747076"/>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680173" y="0"/>
            <a:ext cx="6607827" cy="1801734"/>
          </a:xfrm>
          <a:custGeom>
            <a:avLst/>
            <a:gdLst/>
            <a:ahLst/>
            <a:cxnLst/>
            <a:rect r="r" b="b" t="t" l="l"/>
            <a:pathLst>
              <a:path h="1801734" w="6607827">
                <a:moveTo>
                  <a:pt x="0" y="0"/>
                </a:moveTo>
                <a:lnTo>
                  <a:pt x="6607827" y="0"/>
                </a:lnTo>
                <a:lnTo>
                  <a:pt x="6607827" y="1801734"/>
                </a:lnTo>
                <a:lnTo>
                  <a:pt x="0" y="1801734"/>
                </a:lnTo>
                <a:lnTo>
                  <a:pt x="0" y="0"/>
                </a:lnTo>
                <a:close/>
              </a:path>
            </a:pathLst>
          </a:custGeom>
          <a:blipFill>
            <a:blip r:embed="rId5"/>
            <a:stretch>
              <a:fillRect l="0" t="0" r="0" b="0"/>
            </a:stretch>
          </a:blipFill>
        </p:spPr>
      </p:sp>
      <p:sp>
        <p:nvSpPr>
          <p:cNvPr name="Freeform 5" id="5"/>
          <p:cNvSpPr/>
          <p:nvPr/>
        </p:nvSpPr>
        <p:spPr>
          <a:xfrm flipH="false" flipV="false" rot="0">
            <a:off x="446549" y="2030716"/>
            <a:ext cx="17526889" cy="7821374"/>
          </a:xfrm>
          <a:custGeom>
            <a:avLst/>
            <a:gdLst/>
            <a:ahLst/>
            <a:cxnLst/>
            <a:rect r="r" b="b" t="t" l="l"/>
            <a:pathLst>
              <a:path h="7821374" w="17526889">
                <a:moveTo>
                  <a:pt x="0" y="0"/>
                </a:moveTo>
                <a:lnTo>
                  <a:pt x="17526889" y="0"/>
                </a:lnTo>
                <a:lnTo>
                  <a:pt x="17526889" y="7821374"/>
                </a:lnTo>
                <a:lnTo>
                  <a:pt x="0" y="7821374"/>
                </a:lnTo>
                <a:lnTo>
                  <a:pt x="0" y="0"/>
                </a:lnTo>
                <a:close/>
              </a:path>
            </a:pathLst>
          </a:custGeom>
          <a:blipFill>
            <a:blip r:embed="rId6"/>
            <a:stretch>
              <a:fillRect l="0" t="0" r="0" b="0"/>
            </a:stretch>
          </a:blipFill>
        </p:spPr>
      </p:sp>
      <p:sp>
        <p:nvSpPr>
          <p:cNvPr name="TextBox 6" id="6"/>
          <p:cNvSpPr txBox="true"/>
          <p:nvPr/>
        </p:nvSpPr>
        <p:spPr>
          <a:xfrm rot="0">
            <a:off x="446549" y="237292"/>
            <a:ext cx="10270569" cy="1193800"/>
          </a:xfrm>
          <a:prstGeom prst="rect">
            <a:avLst/>
          </a:prstGeom>
        </p:spPr>
        <p:txBody>
          <a:bodyPr anchor="t" rtlCol="false" tIns="0" lIns="0" bIns="0" rIns="0">
            <a:spAutoFit/>
          </a:bodyPr>
          <a:lstStyle/>
          <a:p>
            <a:pPr algn="l">
              <a:lnSpc>
                <a:spcPts val="9799"/>
              </a:lnSpc>
              <a:spcBef>
                <a:spcPct val="0"/>
              </a:spcBef>
            </a:pPr>
            <a:r>
              <a:rPr lang="en-US" b="true" sz="6999">
                <a:solidFill>
                  <a:srgbClr val="000000"/>
                </a:solidFill>
                <a:latin typeface="Montserrat Classic Bold"/>
                <a:ea typeface="Montserrat Classic Bold"/>
                <a:cs typeface="Montserrat Classic Bold"/>
                <a:sym typeface="Montserrat Classic Bold"/>
              </a:rPr>
              <a:t>EVIDENCIA TRELLO</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87700">
            <a:off x="9242186" y="6541992"/>
            <a:ext cx="12426899" cy="10099680"/>
          </a:xfrm>
          <a:custGeom>
            <a:avLst/>
            <a:gdLst/>
            <a:ahLst/>
            <a:cxnLst/>
            <a:rect r="r" b="b" t="t" l="l"/>
            <a:pathLst>
              <a:path h="10099680" w="12426899">
                <a:moveTo>
                  <a:pt x="0" y="0"/>
                </a:moveTo>
                <a:lnTo>
                  <a:pt x="12426899" y="0"/>
                </a:lnTo>
                <a:lnTo>
                  <a:pt x="12426899" y="10099680"/>
                </a:lnTo>
                <a:lnTo>
                  <a:pt x="0" y="10099680"/>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2700000">
            <a:off x="-7741802" y="4884762"/>
            <a:ext cx="10762620" cy="8747075"/>
          </a:xfrm>
          <a:custGeom>
            <a:avLst/>
            <a:gdLst/>
            <a:ahLst/>
            <a:cxnLst/>
            <a:rect r="r" b="b" t="t" l="l"/>
            <a:pathLst>
              <a:path h="8747075" w="10762620">
                <a:moveTo>
                  <a:pt x="0" y="0"/>
                </a:moveTo>
                <a:lnTo>
                  <a:pt x="10762620" y="0"/>
                </a:lnTo>
                <a:lnTo>
                  <a:pt x="10762620" y="8747076"/>
                </a:lnTo>
                <a:lnTo>
                  <a:pt x="0" y="8747076"/>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680173" y="0"/>
            <a:ext cx="6607827" cy="1801734"/>
          </a:xfrm>
          <a:custGeom>
            <a:avLst/>
            <a:gdLst/>
            <a:ahLst/>
            <a:cxnLst/>
            <a:rect r="r" b="b" t="t" l="l"/>
            <a:pathLst>
              <a:path h="1801734" w="6607827">
                <a:moveTo>
                  <a:pt x="0" y="0"/>
                </a:moveTo>
                <a:lnTo>
                  <a:pt x="6607827" y="0"/>
                </a:lnTo>
                <a:lnTo>
                  <a:pt x="6607827" y="1801734"/>
                </a:lnTo>
                <a:lnTo>
                  <a:pt x="0" y="1801734"/>
                </a:lnTo>
                <a:lnTo>
                  <a:pt x="0" y="0"/>
                </a:lnTo>
                <a:close/>
              </a:path>
            </a:pathLst>
          </a:custGeom>
          <a:blipFill>
            <a:blip r:embed="rId5"/>
            <a:stretch>
              <a:fillRect l="0" t="0" r="0" b="0"/>
            </a:stretch>
          </a:blipFill>
        </p:spPr>
      </p:sp>
      <p:sp>
        <p:nvSpPr>
          <p:cNvPr name="Freeform 5" id="5"/>
          <p:cNvSpPr/>
          <p:nvPr/>
        </p:nvSpPr>
        <p:spPr>
          <a:xfrm flipH="false" flipV="false" rot="0">
            <a:off x="206475" y="3099096"/>
            <a:ext cx="17875051" cy="5317828"/>
          </a:xfrm>
          <a:custGeom>
            <a:avLst/>
            <a:gdLst/>
            <a:ahLst/>
            <a:cxnLst/>
            <a:rect r="r" b="b" t="t" l="l"/>
            <a:pathLst>
              <a:path h="5317828" w="17875051">
                <a:moveTo>
                  <a:pt x="0" y="0"/>
                </a:moveTo>
                <a:lnTo>
                  <a:pt x="17875050" y="0"/>
                </a:lnTo>
                <a:lnTo>
                  <a:pt x="17875050" y="5317828"/>
                </a:lnTo>
                <a:lnTo>
                  <a:pt x="0" y="5317828"/>
                </a:lnTo>
                <a:lnTo>
                  <a:pt x="0" y="0"/>
                </a:lnTo>
                <a:close/>
              </a:path>
            </a:pathLst>
          </a:custGeom>
          <a:blipFill>
            <a:blip r:embed="rId6"/>
            <a:stretch>
              <a:fillRect l="0" t="0" r="0" b="0"/>
            </a:stretch>
          </a:blipFill>
        </p:spPr>
      </p:sp>
      <p:sp>
        <p:nvSpPr>
          <p:cNvPr name="TextBox 6" id="6"/>
          <p:cNvSpPr txBox="true"/>
          <p:nvPr/>
        </p:nvSpPr>
        <p:spPr>
          <a:xfrm rot="0">
            <a:off x="446549" y="237292"/>
            <a:ext cx="10270569" cy="1193800"/>
          </a:xfrm>
          <a:prstGeom prst="rect">
            <a:avLst/>
          </a:prstGeom>
        </p:spPr>
        <p:txBody>
          <a:bodyPr anchor="t" rtlCol="false" tIns="0" lIns="0" bIns="0" rIns="0">
            <a:spAutoFit/>
          </a:bodyPr>
          <a:lstStyle/>
          <a:p>
            <a:pPr algn="l">
              <a:lnSpc>
                <a:spcPts val="9799"/>
              </a:lnSpc>
              <a:spcBef>
                <a:spcPct val="0"/>
              </a:spcBef>
            </a:pPr>
            <a:r>
              <a:rPr lang="en-US" b="true" sz="6999">
                <a:solidFill>
                  <a:srgbClr val="000000"/>
                </a:solidFill>
                <a:latin typeface="Montserrat Classic Bold"/>
                <a:ea typeface="Montserrat Classic Bold"/>
                <a:cs typeface="Montserrat Classic Bold"/>
                <a:sym typeface="Montserrat Classic Bold"/>
              </a:rPr>
              <a:t>EVIDENCIA GITHUB</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87700">
            <a:off x="9242186" y="6541992"/>
            <a:ext cx="12426899" cy="10099680"/>
          </a:xfrm>
          <a:custGeom>
            <a:avLst/>
            <a:gdLst/>
            <a:ahLst/>
            <a:cxnLst/>
            <a:rect r="r" b="b" t="t" l="l"/>
            <a:pathLst>
              <a:path h="10099680" w="12426899">
                <a:moveTo>
                  <a:pt x="0" y="0"/>
                </a:moveTo>
                <a:lnTo>
                  <a:pt x="12426899" y="0"/>
                </a:lnTo>
                <a:lnTo>
                  <a:pt x="12426899" y="10099680"/>
                </a:lnTo>
                <a:lnTo>
                  <a:pt x="0" y="10099680"/>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2700000">
            <a:off x="-7741802" y="4884762"/>
            <a:ext cx="10762620" cy="8747075"/>
          </a:xfrm>
          <a:custGeom>
            <a:avLst/>
            <a:gdLst/>
            <a:ahLst/>
            <a:cxnLst/>
            <a:rect r="r" b="b" t="t" l="l"/>
            <a:pathLst>
              <a:path h="8747075" w="10762620">
                <a:moveTo>
                  <a:pt x="0" y="0"/>
                </a:moveTo>
                <a:lnTo>
                  <a:pt x="10762620" y="0"/>
                </a:lnTo>
                <a:lnTo>
                  <a:pt x="10762620" y="8747076"/>
                </a:lnTo>
                <a:lnTo>
                  <a:pt x="0" y="8747076"/>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680173" y="0"/>
            <a:ext cx="6607827" cy="1801734"/>
          </a:xfrm>
          <a:custGeom>
            <a:avLst/>
            <a:gdLst/>
            <a:ahLst/>
            <a:cxnLst/>
            <a:rect r="r" b="b" t="t" l="l"/>
            <a:pathLst>
              <a:path h="1801734" w="6607827">
                <a:moveTo>
                  <a:pt x="0" y="0"/>
                </a:moveTo>
                <a:lnTo>
                  <a:pt x="6607827" y="0"/>
                </a:lnTo>
                <a:lnTo>
                  <a:pt x="6607827" y="1801734"/>
                </a:lnTo>
                <a:lnTo>
                  <a:pt x="0" y="1801734"/>
                </a:lnTo>
                <a:lnTo>
                  <a:pt x="0" y="0"/>
                </a:lnTo>
                <a:close/>
              </a:path>
            </a:pathLst>
          </a:custGeom>
          <a:blipFill>
            <a:blip r:embed="rId5"/>
            <a:stretch>
              <a:fillRect l="0" t="0" r="0" b="0"/>
            </a:stretch>
          </a:blipFill>
        </p:spPr>
      </p:sp>
      <p:sp>
        <p:nvSpPr>
          <p:cNvPr name="Freeform 5" id="5"/>
          <p:cNvSpPr/>
          <p:nvPr/>
        </p:nvSpPr>
        <p:spPr>
          <a:xfrm flipH="false" flipV="false" rot="0">
            <a:off x="1028700" y="1705087"/>
            <a:ext cx="15768647" cy="7706926"/>
          </a:xfrm>
          <a:custGeom>
            <a:avLst/>
            <a:gdLst/>
            <a:ahLst/>
            <a:cxnLst/>
            <a:rect r="r" b="b" t="t" l="l"/>
            <a:pathLst>
              <a:path h="7706926" w="15768647">
                <a:moveTo>
                  <a:pt x="0" y="0"/>
                </a:moveTo>
                <a:lnTo>
                  <a:pt x="15768647" y="0"/>
                </a:lnTo>
                <a:lnTo>
                  <a:pt x="15768647" y="7706926"/>
                </a:lnTo>
                <a:lnTo>
                  <a:pt x="0" y="7706926"/>
                </a:lnTo>
                <a:lnTo>
                  <a:pt x="0" y="0"/>
                </a:lnTo>
                <a:close/>
              </a:path>
            </a:pathLst>
          </a:custGeom>
          <a:blipFill>
            <a:blip r:embed="rId6"/>
            <a:stretch>
              <a:fillRect l="0" t="0" r="0" b="0"/>
            </a:stretch>
          </a:blipFill>
        </p:spPr>
      </p:sp>
      <p:sp>
        <p:nvSpPr>
          <p:cNvPr name="TextBox 6" id="6"/>
          <p:cNvSpPr txBox="true"/>
          <p:nvPr/>
        </p:nvSpPr>
        <p:spPr>
          <a:xfrm rot="0">
            <a:off x="446549" y="294442"/>
            <a:ext cx="9654940" cy="708868"/>
          </a:xfrm>
          <a:prstGeom prst="rect">
            <a:avLst/>
          </a:prstGeom>
        </p:spPr>
        <p:txBody>
          <a:bodyPr anchor="t" rtlCol="false" tIns="0" lIns="0" bIns="0" rIns="0">
            <a:spAutoFit/>
          </a:bodyPr>
          <a:lstStyle/>
          <a:p>
            <a:pPr algn="l">
              <a:lnSpc>
                <a:spcPts val="5846"/>
              </a:lnSpc>
              <a:spcBef>
                <a:spcPct val="0"/>
              </a:spcBef>
            </a:pPr>
            <a:r>
              <a:rPr lang="en-US" b="true" sz="4176">
                <a:solidFill>
                  <a:srgbClr val="000000"/>
                </a:solidFill>
                <a:latin typeface="Montserrat Classic Bold"/>
                <a:ea typeface="Montserrat Classic Bold"/>
                <a:cs typeface="Montserrat Classic Bold"/>
                <a:sym typeface="Montserrat Classic Bold"/>
              </a:rPr>
              <a:t>EJEMPLO EVIDENCIA PROYECTO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87700">
            <a:off x="9242186" y="6541992"/>
            <a:ext cx="12426899" cy="10099680"/>
          </a:xfrm>
          <a:custGeom>
            <a:avLst/>
            <a:gdLst/>
            <a:ahLst/>
            <a:cxnLst/>
            <a:rect r="r" b="b" t="t" l="l"/>
            <a:pathLst>
              <a:path h="10099680" w="12426899">
                <a:moveTo>
                  <a:pt x="0" y="0"/>
                </a:moveTo>
                <a:lnTo>
                  <a:pt x="12426899" y="0"/>
                </a:lnTo>
                <a:lnTo>
                  <a:pt x="12426899" y="10099680"/>
                </a:lnTo>
                <a:lnTo>
                  <a:pt x="0" y="10099680"/>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00000">
            <a:off x="-7741802" y="4884762"/>
            <a:ext cx="10762620" cy="8747075"/>
          </a:xfrm>
          <a:custGeom>
            <a:avLst/>
            <a:gdLst/>
            <a:ahLst/>
            <a:cxnLst/>
            <a:rect r="r" b="b" t="t" l="l"/>
            <a:pathLst>
              <a:path h="8747075" w="10762620">
                <a:moveTo>
                  <a:pt x="0" y="0"/>
                </a:moveTo>
                <a:lnTo>
                  <a:pt x="10762620" y="0"/>
                </a:lnTo>
                <a:lnTo>
                  <a:pt x="10762620" y="8747076"/>
                </a:lnTo>
                <a:lnTo>
                  <a:pt x="0" y="8747076"/>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458663">
            <a:off x="1778150" y="8141392"/>
            <a:ext cx="7315200" cy="1250234"/>
          </a:xfrm>
          <a:custGeom>
            <a:avLst/>
            <a:gdLst/>
            <a:ahLst/>
            <a:cxnLst/>
            <a:rect r="r" b="b" t="t" l="l"/>
            <a:pathLst>
              <a:path h="1250234" w="7315200">
                <a:moveTo>
                  <a:pt x="0" y="0"/>
                </a:moveTo>
                <a:lnTo>
                  <a:pt x="7315200" y="0"/>
                </a:lnTo>
                <a:lnTo>
                  <a:pt x="7315200" y="1250234"/>
                </a:lnTo>
                <a:lnTo>
                  <a:pt x="0" y="12502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680173" y="0"/>
            <a:ext cx="6607827" cy="1801734"/>
          </a:xfrm>
          <a:custGeom>
            <a:avLst/>
            <a:gdLst/>
            <a:ahLst/>
            <a:cxnLst/>
            <a:rect r="r" b="b" t="t" l="l"/>
            <a:pathLst>
              <a:path h="1801734" w="6607827">
                <a:moveTo>
                  <a:pt x="0" y="0"/>
                </a:moveTo>
                <a:lnTo>
                  <a:pt x="6607827" y="0"/>
                </a:lnTo>
                <a:lnTo>
                  <a:pt x="6607827" y="1801734"/>
                </a:lnTo>
                <a:lnTo>
                  <a:pt x="0" y="1801734"/>
                </a:lnTo>
                <a:lnTo>
                  <a:pt x="0" y="0"/>
                </a:lnTo>
                <a:close/>
              </a:path>
            </a:pathLst>
          </a:custGeom>
          <a:blipFill>
            <a:blip r:embed="rId6"/>
            <a:stretch>
              <a:fillRect l="0" t="0" r="0" b="0"/>
            </a:stretch>
          </a:blipFill>
        </p:spPr>
      </p:sp>
      <p:sp>
        <p:nvSpPr>
          <p:cNvPr name="Freeform 6" id="6"/>
          <p:cNvSpPr/>
          <p:nvPr/>
        </p:nvSpPr>
        <p:spPr>
          <a:xfrm flipH="false" flipV="false" rot="0">
            <a:off x="772001" y="2142367"/>
            <a:ext cx="10307005" cy="7730254"/>
          </a:xfrm>
          <a:custGeom>
            <a:avLst/>
            <a:gdLst/>
            <a:ahLst/>
            <a:cxnLst/>
            <a:rect r="r" b="b" t="t" l="l"/>
            <a:pathLst>
              <a:path h="7730254" w="10307005">
                <a:moveTo>
                  <a:pt x="0" y="0"/>
                </a:moveTo>
                <a:lnTo>
                  <a:pt x="10307005" y="0"/>
                </a:lnTo>
                <a:lnTo>
                  <a:pt x="10307005" y="7730254"/>
                </a:lnTo>
                <a:lnTo>
                  <a:pt x="0" y="7730254"/>
                </a:lnTo>
                <a:lnTo>
                  <a:pt x="0" y="0"/>
                </a:lnTo>
                <a:close/>
              </a:path>
            </a:pathLst>
          </a:custGeom>
          <a:blipFill>
            <a:blip r:embed="rId7"/>
            <a:stretch>
              <a:fillRect l="0" t="0" r="0" b="0"/>
            </a:stretch>
          </a:blipFill>
        </p:spPr>
      </p:sp>
      <p:sp>
        <p:nvSpPr>
          <p:cNvPr name="Freeform 7" id="7"/>
          <p:cNvSpPr/>
          <p:nvPr/>
        </p:nvSpPr>
        <p:spPr>
          <a:xfrm flipH="false" flipV="false" rot="0">
            <a:off x="12948634" y="6405023"/>
            <a:ext cx="3467598" cy="3467598"/>
          </a:xfrm>
          <a:custGeom>
            <a:avLst/>
            <a:gdLst/>
            <a:ahLst/>
            <a:cxnLst/>
            <a:rect r="r" b="b" t="t" l="l"/>
            <a:pathLst>
              <a:path h="3467598" w="3467598">
                <a:moveTo>
                  <a:pt x="0" y="0"/>
                </a:moveTo>
                <a:lnTo>
                  <a:pt x="3467598" y="0"/>
                </a:lnTo>
                <a:lnTo>
                  <a:pt x="3467598" y="3467598"/>
                </a:lnTo>
                <a:lnTo>
                  <a:pt x="0" y="34675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491967" y="475520"/>
            <a:ext cx="6245601" cy="992060"/>
          </a:xfrm>
          <a:prstGeom prst="rect">
            <a:avLst/>
          </a:prstGeom>
        </p:spPr>
        <p:txBody>
          <a:bodyPr anchor="t" rtlCol="false" tIns="0" lIns="0" bIns="0" rIns="0">
            <a:spAutoFit/>
          </a:bodyPr>
          <a:lstStyle/>
          <a:p>
            <a:pPr algn="l">
              <a:lnSpc>
                <a:spcPts val="8111"/>
              </a:lnSpc>
              <a:spcBef>
                <a:spcPct val="0"/>
              </a:spcBef>
            </a:pPr>
            <a:r>
              <a:rPr lang="en-US" b="true" sz="5794">
                <a:solidFill>
                  <a:srgbClr val="000000"/>
                </a:solidFill>
                <a:latin typeface="Montserrat Classic Bold"/>
                <a:ea typeface="Montserrat Classic Bold"/>
                <a:cs typeface="Montserrat Classic Bold"/>
                <a:sym typeface="Montserrat Classic Bold"/>
              </a:rPr>
              <a:t>EQUIPO SCRUM</a:t>
            </a:r>
          </a:p>
        </p:txBody>
      </p:sp>
      <p:sp>
        <p:nvSpPr>
          <p:cNvPr name="TextBox 9" id="9"/>
          <p:cNvSpPr txBox="true"/>
          <p:nvPr/>
        </p:nvSpPr>
        <p:spPr>
          <a:xfrm rot="0">
            <a:off x="11363685" y="1725534"/>
            <a:ext cx="6637497" cy="4370836"/>
          </a:xfrm>
          <a:prstGeom prst="rect">
            <a:avLst/>
          </a:prstGeom>
        </p:spPr>
        <p:txBody>
          <a:bodyPr anchor="t" rtlCol="false" tIns="0" lIns="0" bIns="0" rIns="0">
            <a:spAutoFit/>
          </a:bodyPr>
          <a:lstStyle/>
          <a:p>
            <a:pPr algn="l">
              <a:lnSpc>
                <a:spcPts val="5837"/>
              </a:lnSpc>
            </a:pPr>
            <a:r>
              <a:rPr lang="en-US" sz="4169" b="true">
                <a:solidFill>
                  <a:srgbClr val="000000"/>
                </a:solidFill>
                <a:latin typeface="Open Sans Bold"/>
                <a:ea typeface="Open Sans Bold"/>
                <a:cs typeface="Open Sans Bold"/>
                <a:sym typeface="Open Sans Bold"/>
              </a:rPr>
              <a:t>Equipo Scrum: </a:t>
            </a:r>
          </a:p>
          <a:p>
            <a:pPr algn="l" marL="900272" indent="-450136" lvl="1">
              <a:lnSpc>
                <a:spcPts val="5837"/>
              </a:lnSpc>
              <a:buFont typeface="Arial"/>
              <a:buChar char="•"/>
            </a:pPr>
            <a:r>
              <a:rPr lang="en-US" b="true" sz="4169">
                <a:solidFill>
                  <a:srgbClr val="000000"/>
                </a:solidFill>
                <a:latin typeface="Open Sans Bold"/>
                <a:ea typeface="Open Sans Bold"/>
                <a:cs typeface="Open Sans Bold"/>
                <a:sym typeface="Open Sans Bold"/>
              </a:rPr>
              <a:t>Catalina Lazo Cartes</a:t>
            </a:r>
          </a:p>
          <a:p>
            <a:pPr algn="l" marL="900272" indent="-450136" lvl="1">
              <a:lnSpc>
                <a:spcPts val="5837"/>
              </a:lnSpc>
              <a:buFont typeface="Arial"/>
              <a:buChar char="•"/>
            </a:pPr>
            <a:r>
              <a:rPr lang="en-US" b="true" sz="4169">
                <a:solidFill>
                  <a:srgbClr val="000000"/>
                </a:solidFill>
                <a:latin typeface="Open Sans Bold"/>
                <a:ea typeface="Open Sans Bold"/>
                <a:cs typeface="Open Sans Bold"/>
                <a:sym typeface="Open Sans Bold"/>
              </a:rPr>
              <a:t>Ignacio Díaz Tapia</a:t>
            </a:r>
          </a:p>
          <a:p>
            <a:pPr algn="l" marL="900272" indent="-450136" lvl="1">
              <a:lnSpc>
                <a:spcPts val="5837"/>
              </a:lnSpc>
              <a:buFont typeface="Arial"/>
              <a:buChar char="•"/>
            </a:pPr>
            <a:r>
              <a:rPr lang="en-US" b="true" sz="4169">
                <a:solidFill>
                  <a:srgbClr val="000000"/>
                </a:solidFill>
                <a:latin typeface="Open Sans Bold"/>
                <a:ea typeface="Open Sans Bold"/>
                <a:cs typeface="Open Sans Bold"/>
                <a:sym typeface="Open Sans Bold"/>
              </a:rPr>
              <a:t>Juan Olivares Jimenez</a:t>
            </a:r>
          </a:p>
          <a:p>
            <a:pPr algn="l">
              <a:lnSpc>
                <a:spcPts val="5837"/>
              </a:lnSpc>
            </a:pPr>
            <a:r>
              <a:rPr lang="en-US" sz="4169" b="true">
                <a:solidFill>
                  <a:srgbClr val="000000"/>
                </a:solidFill>
                <a:latin typeface="Open Sans Bold"/>
                <a:ea typeface="Open Sans Bold"/>
                <a:cs typeface="Open Sans Bold"/>
                <a:sym typeface="Open Sans Bold"/>
              </a:rPr>
              <a:t>Scrum Master:</a:t>
            </a:r>
          </a:p>
          <a:p>
            <a:pPr algn="l" marL="900272" indent="-450136" lvl="1">
              <a:lnSpc>
                <a:spcPts val="5837"/>
              </a:lnSpc>
              <a:buFont typeface="Arial"/>
              <a:buChar char="•"/>
            </a:pPr>
            <a:r>
              <a:rPr lang="en-US" b="true" sz="4169">
                <a:solidFill>
                  <a:srgbClr val="000000"/>
                </a:solidFill>
                <a:latin typeface="Open Sans Bold"/>
                <a:ea typeface="Open Sans Bold"/>
                <a:cs typeface="Open Sans Bold"/>
                <a:sym typeface="Open Sans Bold"/>
              </a:rPr>
              <a:t>Natalia Godoy Soto</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799540">
            <a:off x="-2867334" y="-4361769"/>
            <a:ext cx="12335518" cy="12335518"/>
          </a:xfrm>
          <a:custGeom>
            <a:avLst/>
            <a:gdLst/>
            <a:ahLst/>
            <a:cxnLst/>
            <a:rect r="r" b="b" t="t" l="l"/>
            <a:pathLst>
              <a:path h="12335518" w="12335518">
                <a:moveTo>
                  <a:pt x="0" y="0"/>
                </a:moveTo>
                <a:lnTo>
                  <a:pt x="12335518" y="0"/>
                </a:lnTo>
                <a:lnTo>
                  <a:pt x="12335518" y="12335518"/>
                </a:lnTo>
                <a:lnTo>
                  <a:pt x="0" y="123355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2700000">
            <a:off x="16270936" y="1476190"/>
            <a:ext cx="10511311" cy="10511311"/>
          </a:xfrm>
          <a:custGeom>
            <a:avLst/>
            <a:gdLst/>
            <a:ahLst/>
            <a:cxnLst/>
            <a:rect r="r" b="b" t="t" l="l"/>
            <a:pathLst>
              <a:path h="10511311" w="10511311">
                <a:moveTo>
                  <a:pt x="0" y="0"/>
                </a:moveTo>
                <a:lnTo>
                  <a:pt x="10511311" y="0"/>
                </a:lnTo>
                <a:lnTo>
                  <a:pt x="10511311" y="10511311"/>
                </a:lnTo>
                <a:lnTo>
                  <a:pt x="0" y="105113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628293" y="245629"/>
            <a:ext cx="8115300" cy="2432050"/>
          </a:xfrm>
          <a:prstGeom prst="rect">
            <a:avLst/>
          </a:prstGeom>
        </p:spPr>
        <p:txBody>
          <a:bodyPr anchor="t" rtlCol="false" tIns="0" lIns="0" bIns="0" rIns="0">
            <a:spAutoFit/>
          </a:bodyPr>
          <a:lstStyle/>
          <a:p>
            <a:pPr algn="l">
              <a:lnSpc>
                <a:spcPts val="9799"/>
              </a:lnSpc>
              <a:spcBef>
                <a:spcPct val="0"/>
              </a:spcBef>
            </a:pPr>
            <a:r>
              <a:rPr lang="en-US" b="true" sz="6999">
                <a:solidFill>
                  <a:srgbClr val="FFFFFF"/>
                </a:solidFill>
                <a:latin typeface="Montserrat Classic Bold"/>
                <a:ea typeface="Montserrat Classic Bold"/>
                <a:cs typeface="Montserrat Classic Bold"/>
                <a:sym typeface="Montserrat Classic Bold"/>
              </a:rPr>
              <a:t>HH TRABAJADAS AL DÍA DE HOY</a:t>
            </a:r>
          </a:p>
        </p:txBody>
      </p:sp>
      <p:sp>
        <p:nvSpPr>
          <p:cNvPr name="Freeform 5" id="5"/>
          <p:cNvSpPr/>
          <p:nvPr/>
        </p:nvSpPr>
        <p:spPr>
          <a:xfrm flipH="false" flipV="false" rot="268860">
            <a:off x="11741949" y="8927169"/>
            <a:ext cx="6484275" cy="1108222"/>
          </a:xfrm>
          <a:custGeom>
            <a:avLst/>
            <a:gdLst/>
            <a:ahLst/>
            <a:cxnLst/>
            <a:rect r="r" b="b" t="t" l="l"/>
            <a:pathLst>
              <a:path h="1108222" w="6484275">
                <a:moveTo>
                  <a:pt x="0" y="0"/>
                </a:moveTo>
                <a:lnTo>
                  <a:pt x="6484275" y="0"/>
                </a:lnTo>
                <a:lnTo>
                  <a:pt x="6484275" y="1108221"/>
                </a:lnTo>
                <a:lnTo>
                  <a:pt x="0" y="11082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1680173" y="0"/>
            <a:ext cx="6607827" cy="1801734"/>
          </a:xfrm>
          <a:custGeom>
            <a:avLst/>
            <a:gdLst/>
            <a:ahLst/>
            <a:cxnLst/>
            <a:rect r="r" b="b" t="t" l="l"/>
            <a:pathLst>
              <a:path h="1801734" w="6607827">
                <a:moveTo>
                  <a:pt x="0" y="0"/>
                </a:moveTo>
                <a:lnTo>
                  <a:pt x="6607827" y="0"/>
                </a:lnTo>
                <a:lnTo>
                  <a:pt x="6607827" y="1801734"/>
                </a:lnTo>
                <a:lnTo>
                  <a:pt x="0" y="1801734"/>
                </a:lnTo>
                <a:lnTo>
                  <a:pt x="0" y="0"/>
                </a:lnTo>
                <a:close/>
              </a:path>
            </a:pathLst>
          </a:custGeom>
          <a:blipFill>
            <a:blip r:embed="rId7"/>
            <a:stretch>
              <a:fillRect l="0" t="0" r="0" b="0"/>
            </a:stretch>
          </a:blipFill>
        </p:spPr>
      </p:sp>
      <p:sp>
        <p:nvSpPr>
          <p:cNvPr name="Freeform 7" id="7"/>
          <p:cNvSpPr/>
          <p:nvPr/>
        </p:nvSpPr>
        <p:spPr>
          <a:xfrm flipH="false" flipV="false" rot="0">
            <a:off x="2259935" y="3507204"/>
            <a:ext cx="3039147" cy="3272592"/>
          </a:xfrm>
          <a:custGeom>
            <a:avLst/>
            <a:gdLst/>
            <a:ahLst/>
            <a:cxnLst/>
            <a:rect r="r" b="b" t="t" l="l"/>
            <a:pathLst>
              <a:path h="3272592" w="3039147">
                <a:moveTo>
                  <a:pt x="0" y="0"/>
                </a:moveTo>
                <a:lnTo>
                  <a:pt x="3039147" y="0"/>
                </a:lnTo>
                <a:lnTo>
                  <a:pt x="3039147" y="3272592"/>
                </a:lnTo>
                <a:lnTo>
                  <a:pt x="0" y="327259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9440077" y="2086228"/>
            <a:ext cx="7819223" cy="3658870"/>
          </a:xfrm>
          <a:prstGeom prst="rect">
            <a:avLst/>
          </a:prstGeom>
        </p:spPr>
        <p:txBody>
          <a:bodyPr anchor="t" rtlCol="false" tIns="0" lIns="0" bIns="0" rIns="0">
            <a:spAutoFit/>
          </a:bodyPr>
          <a:lstStyle/>
          <a:p>
            <a:pPr algn="ctr">
              <a:lnSpc>
                <a:spcPts val="7279"/>
              </a:lnSpc>
            </a:pPr>
            <a:r>
              <a:rPr lang="en-US" sz="5199" b="true">
                <a:solidFill>
                  <a:srgbClr val="000000"/>
                </a:solidFill>
                <a:latin typeface="Open Sans Bold"/>
                <a:ea typeface="Open Sans Bold"/>
                <a:cs typeface="Open Sans Bold"/>
                <a:sym typeface="Open Sans Bold"/>
              </a:rPr>
              <a:t>De un total de 348 horas para el total del proyecto, se han trabajado 271</a:t>
            </a:r>
          </a:p>
        </p:txBody>
      </p:sp>
      <p:sp>
        <p:nvSpPr>
          <p:cNvPr name="TextBox 9" id="9"/>
          <p:cNvSpPr txBox="true"/>
          <p:nvPr/>
        </p:nvSpPr>
        <p:spPr>
          <a:xfrm rot="0">
            <a:off x="4155718" y="7722424"/>
            <a:ext cx="9976563" cy="1811020"/>
          </a:xfrm>
          <a:prstGeom prst="rect">
            <a:avLst/>
          </a:prstGeom>
        </p:spPr>
        <p:txBody>
          <a:bodyPr anchor="t" rtlCol="false" tIns="0" lIns="0" bIns="0" rIns="0">
            <a:spAutoFit/>
          </a:bodyPr>
          <a:lstStyle/>
          <a:p>
            <a:pPr algn="ctr">
              <a:lnSpc>
                <a:spcPts val="7279"/>
              </a:lnSpc>
            </a:pPr>
            <a:r>
              <a:rPr lang="en-US" sz="5199" b="true">
                <a:solidFill>
                  <a:srgbClr val="000000"/>
                </a:solidFill>
                <a:latin typeface="Open Sans Bold"/>
                <a:ea typeface="Open Sans Bold"/>
                <a:cs typeface="Open Sans Bold"/>
                <a:sym typeface="Open Sans Bold"/>
              </a:rPr>
              <a:t>Esto corresponde al 77.8% del total de horas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153637">
            <a:off x="-4958019" y="7314479"/>
            <a:ext cx="14990034" cy="14990034"/>
          </a:xfrm>
          <a:custGeom>
            <a:avLst/>
            <a:gdLst/>
            <a:ahLst/>
            <a:cxnLst/>
            <a:rect r="r" b="b" t="t" l="l"/>
            <a:pathLst>
              <a:path h="14990034" w="14990034">
                <a:moveTo>
                  <a:pt x="0" y="0"/>
                </a:moveTo>
                <a:lnTo>
                  <a:pt x="14990034" y="0"/>
                </a:lnTo>
                <a:lnTo>
                  <a:pt x="14990034" y="14990035"/>
                </a:lnTo>
                <a:lnTo>
                  <a:pt x="0" y="149900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202356">
            <a:off x="9317686" y="-7079385"/>
            <a:ext cx="10511311" cy="10511311"/>
          </a:xfrm>
          <a:custGeom>
            <a:avLst/>
            <a:gdLst/>
            <a:ahLst/>
            <a:cxnLst/>
            <a:rect r="r" b="b" t="t" l="l"/>
            <a:pathLst>
              <a:path h="10511311" w="10511311">
                <a:moveTo>
                  <a:pt x="0" y="0"/>
                </a:moveTo>
                <a:lnTo>
                  <a:pt x="10511311" y="0"/>
                </a:lnTo>
                <a:lnTo>
                  <a:pt x="10511311" y="10511311"/>
                </a:lnTo>
                <a:lnTo>
                  <a:pt x="0" y="105113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66725" y="1066800"/>
            <a:ext cx="6235262" cy="2828165"/>
          </a:xfrm>
          <a:custGeom>
            <a:avLst/>
            <a:gdLst/>
            <a:ahLst/>
            <a:cxnLst/>
            <a:rect r="r" b="b" t="t" l="l"/>
            <a:pathLst>
              <a:path h="2828165" w="6235262">
                <a:moveTo>
                  <a:pt x="0" y="0"/>
                </a:moveTo>
                <a:lnTo>
                  <a:pt x="6235262" y="0"/>
                </a:lnTo>
                <a:lnTo>
                  <a:pt x="6235262" y="2828165"/>
                </a:lnTo>
                <a:lnTo>
                  <a:pt x="0" y="28281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274943" y="2527484"/>
            <a:ext cx="5232033" cy="5232033"/>
          </a:xfrm>
          <a:custGeom>
            <a:avLst/>
            <a:gdLst/>
            <a:ahLst/>
            <a:cxnLst/>
            <a:rect r="r" b="b" t="t" l="l"/>
            <a:pathLst>
              <a:path h="5232033" w="5232033">
                <a:moveTo>
                  <a:pt x="0" y="0"/>
                </a:moveTo>
                <a:lnTo>
                  <a:pt x="5232033" y="0"/>
                </a:lnTo>
                <a:lnTo>
                  <a:pt x="5232033" y="5232032"/>
                </a:lnTo>
                <a:lnTo>
                  <a:pt x="0" y="5232032"/>
                </a:lnTo>
                <a:lnTo>
                  <a:pt x="0" y="0"/>
                </a:lnTo>
                <a:close/>
              </a:path>
            </a:pathLst>
          </a:custGeom>
          <a:blipFill>
            <a:blip r:embed="rId6"/>
            <a:stretch>
              <a:fillRect l="0" t="0" r="0" b="0"/>
            </a:stretch>
          </a:blipFill>
        </p:spPr>
      </p:sp>
      <p:sp>
        <p:nvSpPr>
          <p:cNvPr name="Freeform 6" id="6"/>
          <p:cNvSpPr/>
          <p:nvPr/>
        </p:nvSpPr>
        <p:spPr>
          <a:xfrm flipH="false" flipV="false" rot="0">
            <a:off x="11680173" y="0"/>
            <a:ext cx="6607827" cy="1801734"/>
          </a:xfrm>
          <a:custGeom>
            <a:avLst/>
            <a:gdLst/>
            <a:ahLst/>
            <a:cxnLst/>
            <a:rect r="r" b="b" t="t" l="l"/>
            <a:pathLst>
              <a:path h="1801734" w="6607827">
                <a:moveTo>
                  <a:pt x="0" y="0"/>
                </a:moveTo>
                <a:lnTo>
                  <a:pt x="6607827" y="0"/>
                </a:lnTo>
                <a:lnTo>
                  <a:pt x="6607827" y="1801734"/>
                </a:lnTo>
                <a:lnTo>
                  <a:pt x="0" y="1801734"/>
                </a:lnTo>
                <a:lnTo>
                  <a:pt x="0" y="0"/>
                </a:lnTo>
                <a:close/>
              </a:path>
            </a:pathLst>
          </a:custGeom>
          <a:blipFill>
            <a:blip r:embed="rId7"/>
            <a:stretch>
              <a:fillRect l="0" t="0" r="0" b="0"/>
            </a:stretch>
          </a:blipFill>
        </p:spPr>
      </p:sp>
      <p:sp>
        <p:nvSpPr>
          <p:cNvPr name="Freeform 7" id="7"/>
          <p:cNvSpPr/>
          <p:nvPr/>
        </p:nvSpPr>
        <p:spPr>
          <a:xfrm flipH="false" flipV="false" rot="0">
            <a:off x="16383889" y="8233110"/>
            <a:ext cx="1750821" cy="1696108"/>
          </a:xfrm>
          <a:custGeom>
            <a:avLst/>
            <a:gdLst/>
            <a:ahLst/>
            <a:cxnLst/>
            <a:rect r="r" b="b" t="t" l="l"/>
            <a:pathLst>
              <a:path h="1696108" w="1750821">
                <a:moveTo>
                  <a:pt x="0" y="0"/>
                </a:moveTo>
                <a:lnTo>
                  <a:pt x="1750822" y="0"/>
                </a:lnTo>
                <a:lnTo>
                  <a:pt x="1750822" y="1696108"/>
                </a:lnTo>
                <a:lnTo>
                  <a:pt x="0" y="16961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656649" y="1287082"/>
            <a:ext cx="7121562" cy="1193800"/>
          </a:xfrm>
          <a:prstGeom prst="rect">
            <a:avLst/>
          </a:prstGeom>
        </p:spPr>
        <p:txBody>
          <a:bodyPr anchor="t" rtlCol="false" tIns="0" lIns="0" bIns="0" rIns="0">
            <a:spAutoFit/>
          </a:bodyPr>
          <a:lstStyle/>
          <a:p>
            <a:pPr algn="l">
              <a:lnSpc>
                <a:spcPts val="9799"/>
              </a:lnSpc>
              <a:spcBef>
                <a:spcPct val="0"/>
              </a:spcBef>
            </a:pPr>
            <a:r>
              <a:rPr lang="en-US" b="true" sz="6999">
                <a:solidFill>
                  <a:srgbClr val="000000"/>
                </a:solidFill>
                <a:latin typeface="Montserrat Classic Bold"/>
                <a:ea typeface="Montserrat Classic Bold"/>
                <a:cs typeface="Montserrat Classic Bold"/>
                <a:sym typeface="Montserrat Classic Bold"/>
              </a:rPr>
              <a:t>SPRINT 6, 7 Y 8</a:t>
            </a:r>
          </a:p>
        </p:txBody>
      </p:sp>
      <p:sp>
        <p:nvSpPr>
          <p:cNvPr name="TextBox 9" id="9"/>
          <p:cNvSpPr txBox="true"/>
          <p:nvPr/>
        </p:nvSpPr>
        <p:spPr>
          <a:xfrm rot="0">
            <a:off x="1428750" y="3455142"/>
            <a:ext cx="7537130" cy="3777771"/>
          </a:xfrm>
          <a:prstGeom prst="rect">
            <a:avLst/>
          </a:prstGeom>
        </p:spPr>
        <p:txBody>
          <a:bodyPr anchor="t" rtlCol="false" tIns="0" lIns="0" bIns="0" rIns="0">
            <a:spAutoFit/>
          </a:bodyPr>
          <a:lstStyle/>
          <a:p>
            <a:pPr algn="l">
              <a:lnSpc>
                <a:spcPts val="4335"/>
              </a:lnSpc>
            </a:pPr>
            <a:r>
              <a:rPr lang="en-US" sz="3096">
                <a:solidFill>
                  <a:srgbClr val="000000"/>
                </a:solidFill>
                <a:latin typeface="Montserrat Classic"/>
                <a:ea typeface="Montserrat Classic"/>
                <a:cs typeface="Montserrat Classic"/>
                <a:sym typeface="Montserrat Classic"/>
              </a:rPr>
              <a:t>Estos sprints aun no se inician. </a:t>
            </a:r>
          </a:p>
          <a:p>
            <a:pPr algn="l">
              <a:lnSpc>
                <a:spcPts val="4335"/>
              </a:lnSpc>
            </a:pPr>
            <a:r>
              <a:rPr lang="en-US" sz="3096">
                <a:solidFill>
                  <a:srgbClr val="000000"/>
                </a:solidFill>
                <a:latin typeface="Montserrat Classic"/>
                <a:ea typeface="Montserrat Classic"/>
                <a:cs typeface="Montserrat Classic"/>
                <a:sym typeface="Montserrat Classic"/>
              </a:rPr>
              <a:t>Corresponden al desarrollo back-end del módulo de alimentación del software LavCom Manager.</a:t>
            </a:r>
          </a:p>
          <a:p>
            <a:pPr algn="l">
              <a:lnSpc>
                <a:spcPts val="4335"/>
              </a:lnSpc>
            </a:pPr>
            <a:r>
              <a:rPr lang="en-US" sz="3096">
                <a:solidFill>
                  <a:srgbClr val="000000"/>
                </a:solidFill>
                <a:latin typeface="Montserrat Classic"/>
                <a:ea typeface="Montserrat Classic"/>
                <a:cs typeface="Montserrat Classic"/>
                <a:sym typeface="Montserrat Classic"/>
              </a:rPr>
              <a:t>Testing del sistema completo</a:t>
            </a:r>
          </a:p>
          <a:p>
            <a:pPr algn="l">
              <a:lnSpc>
                <a:spcPts val="4335"/>
              </a:lnSpc>
              <a:spcBef>
                <a:spcPct val="0"/>
              </a:spcBef>
            </a:pPr>
            <a:r>
              <a:rPr lang="en-US" sz="3096">
                <a:solidFill>
                  <a:srgbClr val="000000"/>
                </a:solidFill>
                <a:latin typeface="Montserrat Classic"/>
                <a:ea typeface="Montserrat Classic"/>
                <a:cs typeface="Montserrat Classic"/>
                <a:sym typeface="Montserrat Classic"/>
              </a:rPr>
              <a:t>Implementación, marcha blanca y capacitación.</a:t>
            </a:r>
          </a:p>
        </p:txBody>
      </p:sp>
      <p:sp>
        <p:nvSpPr>
          <p:cNvPr name="TextBox 10" id="10"/>
          <p:cNvSpPr txBox="true"/>
          <p:nvPr/>
        </p:nvSpPr>
        <p:spPr>
          <a:xfrm rot="0">
            <a:off x="1981557" y="8985914"/>
            <a:ext cx="14324886"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Open Sans Bold"/>
                <a:ea typeface="Open Sans Bold"/>
                <a:cs typeface="Open Sans Bold"/>
                <a:sym typeface="Open Sans Bold"/>
              </a:rPr>
              <a:t>Sprint #6 comienza el Martes 22 de Octubre</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153637">
            <a:off x="-4958019" y="7314479"/>
            <a:ext cx="14990034" cy="14990034"/>
          </a:xfrm>
          <a:custGeom>
            <a:avLst/>
            <a:gdLst/>
            <a:ahLst/>
            <a:cxnLst/>
            <a:rect r="r" b="b" t="t" l="l"/>
            <a:pathLst>
              <a:path h="14990034" w="14990034">
                <a:moveTo>
                  <a:pt x="0" y="0"/>
                </a:moveTo>
                <a:lnTo>
                  <a:pt x="14990034" y="0"/>
                </a:lnTo>
                <a:lnTo>
                  <a:pt x="14990034" y="14990035"/>
                </a:lnTo>
                <a:lnTo>
                  <a:pt x="0" y="149900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202356">
            <a:off x="9317686" y="-7079385"/>
            <a:ext cx="10511311" cy="10511311"/>
          </a:xfrm>
          <a:custGeom>
            <a:avLst/>
            <a:gdLst/>
            <a:ahLst/>
            <a:cxnLst/>
            <a:rect r="r" b="b" t="t" l="l"/>
            <a:pathLst>
              <a:path h="10511311" w="10511311">
                <a:moveTo>
                  <a:pt x="0" y="0"/>
                </a:moveTo>
                <a:lnTo>
                  <a:pt x="10511311" y="0"/>
                </a:lnTo>
                <a:lnTo>
                  <a:pt x="10511311" y="10511311"/>
                </a:lnTo>
                <a:lnTo>
                  <a:pt x="0" y="105113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66725" y="1066800"/>
            <a:ext cx="6235262" cy="2828165"/>
          </a:xfrm>
          <a:custGeom>
            <a:avLst/>
            <a:gdLst/>
            <a:ahLst/>
            <a:cxnLst/>
            <a:rect r="r" b="b" t="t" l="l"/>
            <a:pathLst>
              <a:path h="2828165" w="6235262">
                <a:moveTo>
                  <a:pt x="0" y="0"/>
                </a:moveTo>
                <a:lnTo>
                  <a:pt x="6235262" y="0"/>
                </a:lnTo>
                <a:lnTo>
                  <a:pt x="6235262" y="2828165"/>
                </a:lnTo>
                <a:lnTo>
                  <a:pt x="0" y="28281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680173" y="0"/>
            <a:ext cx="6607827" cy="1801734"/>
          </a:xfrm>
          <a:custGeom>
            <a:avLst/>
            <a:gdLst/>
            <a:ahLst/>
            <a:cxnLst/>
            <a:rect r="r" b="b" t="t" l="l"/>
            <a:pathLst>
              <a:path h="1801734" w="6607827">
                <a:moveTo>
                  <a:pt x="0" y="0"/>
                </a:moveTo>
                <a:lnTo>
                  <a:pt x="6607827" y="0"/>
                </a:lnTo>
                <a:lnTo>
                  <a:pt x="6607827" y="1801734"/>
                </a:lnTo>
                <a:lnTo>
                  <a:pt x="0" y="1801734"/>
                </a:lnTo>
                <a:lnTo>
                  <a:pt x="0" y="0"/>
                </a:lnTo>
                <a:close/>
              </a:path>
            </a:pathLst>
          </a:custGeom>
          <a:blipFill>
            <a:blip r:embed="rId6"/>
            <a:stretch>
              <a:fillRect l="0" t="0" r="0" b="0"/>
            </a:stretch>
          </a:blipFill>
        </p:spPr>
      </p:sp>
      <p:sp>
        <p:nvSpPr>
          <p:cNvPr name="Freeform 6" id="6"/>
          <p:cNvSpPr/>
          <p:nvPr/>
        </p:nvSpPr>
        <p:spPr>
          <a:xfrm flipH="false" flipV="false" rot="0">
            <a:off x="11975388" y="3894965"/>
            <a:ext cx="3303913" cy="2835358"/>
          </a:xfrm>
          <a:custGeom>
            <a:avLst/>
            <a:gdLst/>
            <a:ahLst/>
            <a:cxnLst/>
            <a:rect r="r" b="b" t="t" l="l"/>
            <a:pathLst>
              <a:path h="2835358" w="3303913">
                <a:moveTo>
                  <a:pt x="0" y="0"/>
                </a:moveTo>
                <a:lnTo>
                  <a:pt x="3303914" y="0"/>
                </a:lnTo>
                <a:lnTo>
                  <a:pt x="3303914" y="2835358"/>
                </a:lnTo>
                <a:lnTo>
                  <a:pt x="0" y="283535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656649" y="1287082"/>
            <a:ext cx="7121562" cy="1193800"/>
          </a:xfrm>
          <a:prstGeom prst="rect">
            <a:avLst/>
          </a:prstGeom>
        </p:spPr>
        <p:txBody>
          <a:bodyPr anchor="t" rtlCol="false" tIns="0" lIns="0" bIns="0" rIns="0">
            <a:spAutoFit/>
          </a:bodyPr>
          <a:lstStyle/>
          <a:p>
            <a:pPr algn="l">
              <a:lnSpc>
                <a:spcPts val="9799"/>
              </a:lnSpc>
              <a:spcBef>
                <a:spcPct val="0"/>
              </a:spcBef>
            </a:pPr>
            <a:r>
              <a:rPr lang="en-US" b="true" sz="6999">
                <a:solidFill>
                  <a:srgbClr val="000000"/>
                </a:solidFill>
                <a:latin typeface="Montserrat Classic Bold"/>
                <a:ea typeface="Montserrat Classic Bold"/>
                <a:cs typeface="Montserrat Classic Bold"/>
                <a:sym typeface="Montserrat Classic Bold"/>
              </a:rPr>
              <a:t>SPRINT 6, 7 Y 8</a:t>
            </a:r>
          </a:p>
        </p:txBody>
      </p:sp>
      <p:sp>
        <p:nvSpPr>
          <p:cNvPr name="TextBox 8" id="8"/>
          <p:cNvSpPr txBox="true"/>
          <p:nvPr/>
        </p:nvSpPr>
        <p:spPr>
          <a:xfrm rot="0">
            <a:off x="1428750" y="3455142"/>
            <a:ext cx="7537130" cy="1063999"/>
          </a:xfrm>
          <a:prstGeom prst="rect">
            <a:avLst/>
          </a:prstGeom>
        </p:spPr>
        <p:txBody>
          <a:bodyPr anchor="t" rtlCol="false" tIns="0" lIns="0" bIns="0" rIns="0">
            <a:spAutoFit/>
          </a:bodyPr>
          <a:lstStyle/>
          <a:p>
            <a:pPr algn="l">
              <a:lnSpc>
                <a:spcPts val="4335"/>
              </a:lnSpc>
              <a:spcBef>
                <a:spcPct val="0"/>
              </a:spcBef>
            </a:pPr>
            <a:r>
              <a:rPr lang="en-US" sz="3096">
                <a:solidFill>
                  <a:srgbClr val="000000"/>
                </a:solidFill>
                <a:latin typeface="Montserrat Classic"/>
                <a:ea typeface="Montserrat Classic"/>
                <a:cs typeface="Montserrat Classic"/>
                <a:sym typeface="Montserrat Classic"/>
              </a:rPr>
              <a:t>Para el sprint #6 se estima que se trabajarán 55 horas en total.</a:t>
            </a:r>
          </a:p>
        </p:txBody>
      </p:sp>
      <p:sp>
        <p:nvSpPr>
          <p:cNvPr name="TextBox 9" id="9"/>
          <p:cNvSpPr txBox="true"/>
          <p:nvPr/>
        </p:nvSpPr>
        <p:spPr>
          <a:xfrm rot="0">
            <a:off x="1899074" y="5333414"/>
            <a:ext cx="7537130" cy="1063999"/>
          </a:xfrm>
          <a:prstGeom prst="rect">
            <a:avLst/>
          </a:prstGeom>
        </p:spPr>
        <p:txBody>
          <a:bodyPr anchor="t" rtlCol="false" tIns="0" lIns="0" bIns="0" rIns="0">
            <a:spAutoFit/>
          </a:bodyPr>
          <a:lstStyle/>
          <a:p>
            <a:pPr algn="l">
              <a:lnSpc>
                <a:spcPts val="4335"/>
              </a:lnSpc>
              <a:spcBef>
                <a:spcPct val="0"/>
              </a:spcBef>
            </a:pPr>
            <a:r>
              <a:rPr lang="en-US" sz="3096">
                <a:solidFill>
                  <a:srgbClr val="000000"/>
                </a:solidFill>
                <a:latin typeface="Montserrat Classic"/>
                <a:ea typeface="Montserrat Classic"/>
                <a:cs typeface="Montserrat Classic"/>
                <a:sym typeface="Montserrat Classic"/>
              </a:rPr>
              <a:t>Para el sprint #7 se estima que se trabajarán 14 horas en total</a:t>
            </a:r>
          </a:p>
        </p:txBody>
      </p:sp>
      <p:sp>
        <p:nvSpPr>
          <p:cNvPr name="TextBox 10" id="10"/>
          <p:cNvSpPr txBox="true"/>
          <p:nvPr/>
        </p:nvSpPr>
        <p:spPr>
          <a:xfrm rot="0">
            <a:off x="6320736" y="7368963"/>
            <a:ext cx="7537130" cy="1063999"/>
          </a:xfrm>
          <a:prstGeom prst="rect">
            <a:avLst/>
          </a:prstGeom>
        </p:spPr>
        <p:txBody>
          <a:bodyPr anchor="t" rtlCol="false" tIns="0" lIns="0" bIns="0" rIns="0">
            <a:spAutoFit/>
          </a:bodyPr>
          <a:lstStyle/>
          <a:p>
            <a:pPr algn="l">
              <a:lnSpc>
                <a:spcPts val="4335"/>
              </a:lnSpc>
              <a:spcBef>
                <a:spcPct val="0"/>
              </a:spcBef>
            </a:pPr>
            <a:r>
              <a:rPr lang="en-US" sz="3096">
                <a:solidFill>
                  <a:srgbClr val="000000"/>
                </a:solidFill>
                <a:latin typeface="Montserrat Classic"/>
                <a:ea typeface="Montserrat Classic"/>
                <a:cs typeface="Montserrat Classic"/>
                <a:sym typeface="Montserrat Classic"/>
              </a:rPr>
              <a:t>Para el sprint #8 se estima que se trabajarán 8 horas en total</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799540">
            <a:off x="-2867334" y="-4361769"/>
            <a:ext cx="12335518" cy="12335518"/>
          </a:xfrm>
          <a:custGeom>
            <a:avLst/>
            <a:gdLst/>
            <a:ahLst/>
            <a:cxnLst/>
            <a:rect r="r" b="b" t="t" l="l"/>
            <a:pathLst>
              <a:path h="12335518" w="12335518">
                <a:moveTo>
                  <a:pt x="0" y="0"/>
                </a:moveTo>
                <a:lnTo>
                  <a:pt x="12335518" y="0"/>
                </a:lnTo>
                <a:lnTo>
                  <a:pt x="12335518" y="12335518"/>
                </a:lnTo>
                <a:lnTo>
                  <a:pt x="0" y="123355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00000">
            <a:off x="16270936" y="1476190"/>
            <a:ext cx="10511311" cy="10511311"/>
          </a:xfrm>
          <a:custGeom>
            <a:avLst/>
            <a:gdLst/>
            <a:ahLst/>
            <a:cxnLst/>
            <a:rect r="r" b="b" t="t" l="l"/>
            <a:pathLst>
              <a:path h="10511311" w="10511311">
                <a:moveTo>
                  <a:pt x="0" y="0"/>
                </a:moveTo>
                <a:lnTo>
                  <a:pt x="10511311" y="0"/>
                </a:lnTo>
                <a:lnTo>
                  <a:pt x="10511311" y="10511311"/>
                </a:lnTo>
                <a:lnTo>
                  <a:pt x="0" y="105113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628293" y="245629"/>
            <a:ext cx="8115300" cy="2432050"/>
          </a:xfrm>
          <a:prstGeom prst="rect">
            <a:avLst/>
          </a:prstGeom>
        </p:spPr>
        <p:txBody>
          <a:bodyPr anchor="t" rtlCol="false" tIns="0" lIns="0" bIns="0" rIns="0">
            <a:spAutoFit/>
          </a:bodyPr>
          <a:lstStyle/>
          <a:p>
            <a:pPr algn="l">
              <a:lnSpc>
                <a:spcPts val="9799"/>
              </a:lnSpc>
              <a:spcBef>
                <a:spcPct val="0"/>
              </a:spcBef>
            </a:pPr>
            <a:r>
              <a:rPr lang="en-US" b="true" sz="6999">
                <a:solidFill>
                  <a:srgbClr val="FFFFFF"/>
                </a:solidFill>
                <a:latin typeface="Montserrat Classic Bold"/>
                <a:ea typeface="Montserrat Classic Bold"/>
                <a:cs typeface="Montserrat Classic Bold"/>
                <a:sym typeface="Montserrat Classic Bold"/>
              </a:rPr>
              <a:t>HH POR TRABAJAR</a:t>
            </a:r>
          </a:p>
        </p:txBody>
      </p:sp>
      <p:sp>
        <p:nvSpPr>
          <p:cNvPr name="Freeform 5" id="5"/>
          <p:cNvSpPr/>
          <p:nvPr/>
        </p:nvSpPr>
        <p:spPr>
          <a:xfrm flipH="false" flipV="false" rot="268860">
            <a:off x="12945518" y="8927169"/>
            <a:ext cx="6484275" cy="1108222"/>
          </a:xfrm>
          <a:custGeom>
            <a:avLst/>
            <a:gdLst/>
            <a:ahLst/>
            <a:cxnLst/>
            <a:rect r="r" b="b" t="t" l="l"/>
            <a:pathLst>
              <a:path h="1108222" w="6484275">
                <a:moveTo>
                  <a:pt x="0" y="0"/>
                </a:moveTo>
                <a:lnTo>
                  <a:pt x="6484275" y="0"/>
                </a:lnTo>
                <a:lnTo>
                  <a:pt x="6484275" y="1108221"/>
                </a:lnTo>
                <a:lnTo>
                  <a:pt x="0" y="11082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1680173" y="0"/>
            <a:ext cx="6607827" cy="1801734"/>
          </a:xfrm>
          <a:custGeom>
            <a:avLst/>
            <a:gdLst/>
            <a:ahLst/>
            <a:cxnLst/>
            <a:rect r="r" b="b" t="t" l="l"/>
            <a:pathLst>
              <a:path h="1801734" w="6607827">
                <a:moveTo>
                  <a:pt x="0" y="0"/>
                </a:moveTo>
                <a:lnTo>
                  <a:pt x="6607827" y="0"/>
                </a:lnTo>
                <a:lnTo>
                  <a:pt x="6607827" y="1801734"/>
                </a:lnTo>
                <a:lnTo>
                  <a:pt x="0" y="1801734"/>
                </a:lnTo>
                <a:lnTo>
                  <a:pt x="0" y="0"/>
                </a:lnTo>
                <a:close/>
              </a:path>
            </a:pathLst>
          </a:custGeom>
          <a:blipFill>
            <a:blip r:embed="rId6"/>
            <a:stretch>
              <a:fillRect l="0" t="0" r="0" b="0"/>
            </a:stretch>
          </a:blipFill>
        </p:spPr>
      </p:sp>
      <p:sp>
        <p:nvSpPr>
          <p:cNvPr name="Freeform 7" id="7"/>
          <p:cNvSpPr/>
          <p:nvPr/>
        </p:nvSpPr>
        <p:spPr>
          <a:xfrm flipH="false" flipV="false" rot="0">
            <a:off x="2259935" y="3507204"/>
            <a:ext cx="3039147" cy="3272592"/>
          </a:xfrm>
          <a:custGeom>
            <a:avLst/>
            <a:gdLst/>
            <a:ahLst/>
            <a:cxnLst/>
            <a:rect r="r" b="b" t="t" l="l"/>
            <a:pathLst>
              <a:path h="3272592" w="3039147">
                <a:moveTo>
                  <a:pt x="0" y="0"/>
                </a:moveTo>
                <a:lnTo>
                  <a:pt x="3039147" y="0"/>
                </a:lnTo>
                <a:lnTo>
                  <a:pt x="3039147" y="3272592"/>
                </a:lnTo>
                <a:lnTo>
                  <a:pt x="0" y="32725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9440077" y="2086228"/>
            <a:ext cx="7819223" cy="3658870"/>
          </a:xfrm>
          <a:prstGeom prst="rect">
            <a:avLst/>
          </a:prstGeom>
        </p:spPr>
        <p:txBody>
          <a:bodyPr anchor="t" rtlCol="false" tIns="0" lIns="0" bIns="0" rIns="0">
            <a:spAutoFit/>
          </a:bodyPr>
          <a:lstStyle/>
          <a:p>
            <a:pPr algn="ctr">
              <a:lnSpc>
                <a:spcPts val="7279"/>
              </a:lnSpc>
            </a:pPr>
            <a:r>
              <a:rPr lang="en-US" sz="5199" b="true">
                <a:solidFill>
                  <a:srgbClr val="000000"/>
                </a:solidFill>
                <a:latin typeface="Open Sans Bold"/>
                <a:ea typeface="Open Sans Bold"/>
                <a:cs typeface="Open Sans Bold"/>
                <a:sym typeface="Open Sans Bold"/>
              </a:rPr>
              <a:t>De un total de 348 horas para el total del proyecto, quedan por trabajar 77 horas</a:t>
            </a:r>
          </a:p>
        </p:txBody>
      </p:sp>
      <p:sp>
        <p:nvSpPr>
          <p:cNvPr name="TextBox 9" id="9"/>
          <p:cNvSpPr txBox="true"/>
          <p:nvPr/>
        </p:nvSpPr>
        <p:spPr>
          <a:xfrm rot="0">
            <a:off x="4685943" y="7065546"/>
            <a:ext cx="9976563" cy="2734945"/>
          </a:xfrm>
          <a:prstGeom prst="rect">
            <a:avLst/>
          </a:prstGeom>
        </p:spPr>
        <p:txBody>
          <a:bodyPr anchor="t" rtlCol="false" tIns="0" lIns="0" bIns="0" rIns="0">
            <a:spAutoFit/>
          </a:bodyPr>
          <a:lstStyle/>
          <a:p>
            <a:pPr algn="ctr">
              <a:lnSpc>
                <a:spcPts val="7279"/>
              </a:lnSpc>
            </a:pPr>
            <a:r>
              <a:rPr lang="en-US" sz="5199" b="true">
                <a:solidFill>
                  <a:srgbClr val="000000"/>
                </a:solidFill>
                <a:latin typeface="Open Sans Bold"/>
                <a:ea typeface="Open Sans Bold"/>
                <a:cs typeface="Open Sans Bold"/>
                <a:sym typeface="Open Sans Bold"/>
              </a:rPr>
              <a:t>Esto corresponde al </a:t>
            </a:r>
          </a:p>
          <a:p>
            <a:pPr algn="ctr">
              <a:lnSpc>
                <a:spcPts val="7279"/>
              </a:lnSpc>
            </a:pPr>
            <a:r>
              <a:rPr lang="en-US" sz="5199" b="true">
                <a:solidFill>
                  <a:srgbClr val="000000"/>
                </a:solidFill>
                <a:latin typeface="Open Sans Bold"/>
                <a:ea typeface="Open Sans Bold"/>
                <a:cs typeface="Open Sans Bold"/>
                <a:sym typeface="Open Sans Bold"/>
              </a:rPr>
              <a:t>22.1% del total de horas que faltan por trabajar</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143958">
            <a:off x="-3352800" y="4379009"/>
            <a:ext cx="10444938" cy="11358781"/>
          </a:xfrm>
          <a:custGeom>
            <a:avLst/>
            <a:gdLst/>
            <a:ahLst/>
            <a:cxnLst/>
            <a:rect r="r" b="b" t="t" l="l"/>
            <a:pathLst>
              <a:path h="11358781" w="10444938">
                <a:moveTo>
                  <a:pt x="0" y="0"/>
                </a:moveTo>
                <a:lnTo>
                  <a:pt x="10444938" y="0"/>
                </a:lnTo>
                <a:lnTo>
                  <a:pt x="10444938" y="11358782"/>
                </a:lnTo>
                <a:lnTo>
                  <a:pt x="0" y="113587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003076" y="790279"/>
            <a:ext cx="16848517" cy="1669673"/>
          </a:xfrm>
          <a:custGeom>
            <a:avLst/>
            <a:gdLst/>
            <a:ahLst/>
            <a:cxnLst/>
            <a:rect r="r" b="b" t="t" l="l"/>
            <a:pathLst>
              <a:path h="1669673" w="16848517">
                <a:moveTo>
                  <a:pt x="16848517" y="0"/>
                </a:moveTo>
                <a:lnTo>
                  <a:pt x="0" y="0"/>
                </a:lnTo>
                <a:lnTo>
                  <a:pt x="0" y="1669673"/>
                </a:lnTo>
                <a:lnTo>
                  <a:pt x="16848517" y="1669673"/>
                </a:lnTo>
                <a:lnTo>
                  <a:pt x="1684851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680173" y="0"/>
            <a:ext cx="6607827" cy="1801734"/>
          </a:xfrm>
          <a:custGeom>
            <a:avLst/>
            <a:gdLst/>
            <a:ahLst/>
            <a:cxnLst/>
            <a:rect r="r" b="b" t="t" l="l"/>
            <a:pathLst>
              <a:path h="1801734" w="6607827">
                <a:moveTo>
                  <a:pt x="0" y="0"/>
                </a:moveTo>
                <a:lnTo>
                  <a:pt x="6607827" y="0"/>
                </a:lnTo>
                <a:lnTo>
                  <a:pt x="6607827" y="1801734"/>
                </a:lnTo>
                <a:lnTo>
                  <a:pt x="0" y="1801734"/>
                </a:lnTo>
                <a:lnTo>
                  <a:pt x="0" y="0"/>
                </a:lnTo>
                <a:close/>
              </a:path>
            </a:pathLst>
          </a:custGeom>
          <a:blipFill>
            <a:blip r:embed="rId6"/>
            <a:stretch>
              <a:fillRect l="0" t="0" r="0" b="0"/>
            </a:stretch>
          </a:blipFill>
        </p:spPr>
      </p:sp>
      <p:sp>
        <p:nvSpPr>
          <p:cNvPr name="Freeform 5" id="5"/>
          <p:cNvSpPr/>
          <p:nvPr/>
        </p:nvSpPr>
        <p:spPr>
          <a:xfrm flipH="false" flipV="false" rot="0">
            <a:off x="732170" y="3105749"/>
            <a:ext cx="10948003" cy="6660874"/>
          </a:xfrm>
          <a:custGeom>
            <a:avLst/>
            <a:gdLst/>
            <a:ahLst/>
            <a:cxnLst/>
            <a:rect r="r" b="b" t="t" l="l"/>
            <a:pathLst>
              <a:path h="6660874" w="10948003">
                <a:moveTo>
                  <a:pt x="0" y="0"/>
                </a:moveTo>
                <a:lnTo>
                  <a:pt x="10948003" y="0"/>
                </a:lnTo>
                <a:lnTo>
                  <a:pt x="10948003" y="6660874"/>
                </a:lnTo>
                <a:lnTo>
                  <a:pt x="0" y="6660874"/>
                </a:lnTo>
                <a:lnTo>
                  <a:pt x="0" y="0"/>
                </a:lnTo>
                <a:close/>
              </a:path>
            </a:pathLst>
          </a:custGeom>
          <a:blipFill>
            <a:blip r:embed="rId7"/>
            <a:stretch>
              <a:fillRect l="0" t="0" r="0" b="0"/>
            </a:stretch>
          </a:blipFill>
        </p:spPr>
      </p:sp>
      <p:sp>
        <p:nvSpPr>
          <p:cNvPr name="TextBox 6" id="6"/>
          <p:cNvSpPr txBox="true"/>
          <p:nvPr/>
        </p:nvSpPr>
        <p:spPr>
          <a:xfrm rot="0">
            <a:off x="5571307" y="1151723"/>
            <a:ext cx="4998469" cy="1003935"/>
          </a:xfrm>
          <a:prstGeom prst="rect">
            <a:avLst/>
          </a:prstGeom>
        </p:spPr>
        <p:txBody>
          <a:bodyPr anchor="t" rtlCol="false" tIns="0" lIns="0" bIns="0" rIns="0">
            <a:spAutoFit/>
          </a:bodyPr>
          <a:lstStyle/>
          <a:p>
            <a:pPr algn="l">
              <a:lnSpc>
                <a:spcPts val="7769"/>
              </a:lnSpc>
            </a:pPr>
            <a:r>
              <a:rPr lang="en-US" sz="6999" b="true">
                <a:solidFill>
                  <a:srgbClr val="FFFFFF"/>
                </a:solidFill>
                <a:latin typeface="Montserrat Classic Bold"/>
                <a:ea typeface="Montserrat Classic Bold"/>
                <a:cs typeface="Montserrat Classic Bold"/>
                <a:sym typeface="Montserrat Classic Bold"/>
              </a:rPr>
              <a:t>MÉTRICAS</a:t>
            </a:r>
          </a:p>
        </p:txBody>
      </p:sp>
      <p:sp>
        <p:nvSpPr>
          <p:cNvPr name="TextBox 7" id="7"/>
          <p:cNvSpPr txBox="true"/>
          <p:nvPr/>
        </p:nvSpPr>
        <p:spPr>
          <a:xfrm rot="0">
            <a:off x="12165937" y="4697745"/>
            <a:ext cx="5636300" cy="2734945"/>
          </a:xfrm>
          <a:prstGeom prst="rect">
            <a:avLst/>
          </a:prstGeom>
        </p:spPr>
        <p:txBody>
          <a:bodyPr anchor="t" rtlCol="false" tIns="0" lIns="0" bIns="0" rIns="0">
            <a:spAutoFit/>
          </a:bodyPr>
          <a:lstStyle/>
          <a:p>
            <a:pPr algn="ctr">
              <a:lnSpc>
                <a:spcPts val="7279"/>
              </a:lnSpc>
            </a:pPr>
            <a:r>
              <a:rPr lang="en-US" sz="5199" b="true">
                <a:solidFill>
                  <a:srgbClr val="000000"/>
                </a:solidFill>
                <a:latin typeface="Open Sans Bold"/>
                <a:ea typeface="Open Sans Bold"/>
                <a:cs typeface="Open Sans Bold"/>
                <a:sym typeface="Open Sans Bold"/>
              </a:rPr>
              <a:t>Terminado: 67%</a:t>
            </a:r>
          </a:p>
          <a:p>
            <a:pPr algn="ctr">
              <a:lnSpc>
                <a:spcPts val="7279"/>
              </a:lnSpc>
            </a:pPr>
            <a:r>
              <a:rPr lang="en-US" sz="5199" b="true">
                <a:solidFill>
                  <a:srgbClr val="000000"/>
                </a:solidFill>
                <a:latin typeface="Open Sans Bold"/>
                <a:ea typeface="Open Sans Bold"/>
                <a:cs typeface="Open Sans Bold"/>
                <a:sym typeface="Open Sans Bold"/>
              </a:rPr>
              <a:t>Pendiente: 27,6%</a:t>
            </a:r>
          </a:p>
          <a:p>
            <a:pPr algn="ctr">
              <a:lnSpc>
                <a:spcPts val="7279"/>
              </a:lnSpc>
            </a:pPr>
            <a:r>
              <a:rPr lang="en-US" sz="5199" b="true">
                <a:solidFill>
                  <a:srgbClr val="000000"/>
                </a:solidFill>
                <a:latin typeface="Open Sans Bold"/>
                <a:ea typeface="Open Sans Bold"/>
                <a:cs typeface="Open Sans Bold"/>
                <a:sym typeface="Open Sans Bold"/>
              </a:rPr>
              <a:t>Bloqueado: 4.9%</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143958">
            <a:off x="-3352800" y="4379009"/>
            <a:ext cx="10444938" cy="11358781"/>
          </a:xfrm>
          <a:custGeom>
            <a:avLst/>
            <a:gdLst/>
            <a:ahLst/>
            <a:cxnLst/>
            <a:rect r="r" b="b" t="t" l="l"/>
            <a:pathLst>
              <a:path h="11358781" w="10444938">
                <a:moveTo>
                  <a:pt x="0" y="0"/>
                </a:moveTo>
                <a:lnTo>
                  <a:pt x="10444938" y="0"/>
                </a:lnTo>
                <a:lnTo>
                  <a:pt x="10444938" y="11358782"/>
                </a:lnTo>
                <a:lnTo>
                  <a:pt x="0" y="113587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003076" y="790279"/>
            <a:ext cx="16848517" cy="1669673"/>
          </a:xfrm>
          <a:custGeom>
            <a:avLst/>
            <a:gdLst/>
            <a:ahLst/>
            <a:cxnLst/>
            <a:rect r="r" b="b" t="t" l="l"/>
            <a:pathLst>
              <a:path h="1669673" w="16848517">
                <a:moveTo>
                  <a:pt x="16848517" y="0"/>
                </a:moveTo>
                <a:lnTo>
                  <a:pt x="0" y="0"/>
                </a:lnTo>
                <a:lnTo>
                  <a:pt x="0" y="1669673"/>
                </a:lnTo>
                <a:lnTo>
                  <a:pt x="16848517" y="1669673"/>
                </a:lnTo>
                <a:lnTo>
                  <a:pt x="1684851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680173" y="0"/>
            <a:ext cx="6607827" cy="1801734"/>
          </a:xfrm>
          <a:custGeom>
            <a:avLst/>
            <a:gdLst/>
            <a:ahLst/>
            <a:cxnLst/>
            <a:rect r="r" b="b" t="t" l="l"/>
            <a:pathLst>
              <a:path h="1801734" w="6607827">
                <a:moveTo>
                  <a:pt x="0" y="0"/>
                </a:moveTo>
                <a:lnTo>
                  <a:pt x="6607827" y="0"/>
                </a:lnTo>
                <a:lnTo>
                  <a:pt x="6607827" y="1801734"/>
                </a:lnTo>
                <a:lnTo>
                  <a:pt x="0" y="1801734"/>
                </a:lnTo>
                <a:lnTo>
                  <a:pt x="0" y="0"/>
                </a:lnTo>
                <a:close/>
              </a:path>
            </a:pathLst>
          </a:custGeom>
          <a:blipFill>
            <a:blip r:embed="rId6"/>
            <a:stretch>
              <a:fillRect l="0" t="0" r="0" b="0"/>
            </a:stretch>
          </a:blipFill>
        </p:spPr>
      </p:sp>
      <p:sp>
        <p:nvSpPr>
          <p:cNvPr name="Freeform 5" id="5"/>
          <p:cNvSpPr/>
          <p:nvPr/>
        </p:nvSpPr>
        <p:spPr>
          <a:xfrm flipH="false" flipV="false" rot="0">
            <a:off x="665358" y="3302151"/>
            <a:ext cx="9904418" cy="5956149"/>
          </a:xfrm>
          <a:custGeom>
            <a:avLst/>
            <a:gdLst/>
            <a:ahLst/>
            <a:cxnLst/>
            <a:rect r="r" b="b" t="t" l="l"/>
            <a:pathLst>
              <a:path h="5956149" w="9904418">
                <a:moveTo>
                  <a:pt x="0" y="0"/>
                </a:moveTo>
                <a:lnTo>
                  <a:pt x="9904418" y="0"/>
                </a:lnTo>
                <a:lnTo>
                  <a:pt x="9904418" y="5956149"/>
                </a:lnTo>
                <a:lnTo>
                  <a:pt x="0" y="5956149"/>
                </a:lnTo>
                <a:lnTo>
                  <a:pt x="0" y="0"/>
                </a:lnTo>
                <a:close/>
              </a:path>
            </a:pathLst>
          </a:custGeom>
          <a:blipFill>
            <a:blip r:embed="rId7"/>
            <a:stretch>
              <a:fillRect l="0" t="0" r="0" b="0"/>
            </a:stretch>
          </a:blipFill>
        </p:spPr>
      </p:sp>
      <p:sp>
        <p:nvSpPr>
          <p:cNvPr name="TextBox 6" id="6"/>
          <p:cNvSpPr txBox="true"/>
          <p:nvPr/>
        </p:nvSpPr>
        <p:spPr>
          <a:xfrm rot="0">
            <a:off x="5571307" y="1151723"/>
            <a:ext cx="4998469" cy="1003935"/>
          </a:xfrm>
          <a:prstGeom prst="rect">
            <a:avLst/>
          </a:prstGeom>
        </p:spPr>
        <p:txBody>
          <a:bodyPr anchor="t" rtlCol="false" tIns="0" lIns="0" bIns="0" rIns="0">
            <a:spAutoFit/>
          </a:bodyPr>
          <a:lstStyle/>
          <a:p>
            <a:pPr algn="l">
              <a:lnSpc>
                <a:spcPts val="7769"/>
              </a:lnSpc>
            </a:pPr>
            <a:r>
              <a:rPr lang="en-US" sz="6999" b="true">
                <a:solidFill>
                  <a:srgbClr val="FFFFFF"/>
                </a:solidFill>
                <a:latin typeface="Montserrat Classic Bold"/>
                <a:ea typeface="Montserrat Classic Bold"/>
                <a:cs typeface="Montserrat Classic Bold"/>
                <a:sym typeface="Montserrat Classic Bold"/>
              </a:rPr>
              <a:t>MÉTRICAS</a:t>
            </a:r>
          </a:p>
        </p:txBody>
      </p:sp>
      <p:sp>
        <p:nvSpPr>
          <p:cNvPr name="TextBox 7" id="7"/>
          <p:cNvSpPr txBox="true"/>
          <p:nvPr/>
        </p:nvSpPr>
        <p:spPr>
          <a:xfrm rot="0">
            <a:off x="11387294" y="2917325"/>
            <a:ext cx="5700176" cy="1882873"/>
          </a:xfrm>
          <a:prstGeom prst="rect">
            <a:avLst/>
          </a:prstGeom>
        </p:spPr>
        <p:txBody>
          <a:bodyPr anchor="t" rtlCol="false" tIns="0" lIns="0" bIns="0" rIns="0">
            <a:spAutoFit/>
          </a:bodyPr>
          <a:lstStyle/>
          <a:p>
            <a:pPr algn="ctr">
              <a:lnSpc>
                <a:spcPts val="5008"/>
              </a:lnSpc>
            </a:pPr>
            <a:r>
              <a:rPr lang="en-US" sz="3577" b="true">
                <a:solidFill>
                  <a:srgbClr val="000000"/>
                </a:solidFill>
                <a:latin typeface="Open Sans Bold"/>
                <a:ea typeface="Open Sans Bold"/>
                <a:cs typeface="Open Sans Bold"/>
                <a:sym typeface="Open Sans Bold"/>
              </a:rPr>
              <a:t>Terminados: de 163 tareas totales, tenemos 110 terminadas.</a:t>
            </a:r>
          </a:p>
        </p:txBody>
      </p:sp>
      <p:sp>
        <p:nvSpPr>
          <p:cNvPr name="TextBox 8" id="8"/>
          <p:cNvSpPr txBox="true"/>
          <p:nvPr/>
        </p:nvSpPr>
        <p:spPr>
          <a:xfrm rot="0">
            <a:off x="11387294" y="5367679"/>
            <a:ext cx="5700176" cy="1882873"/>
          </a:xfrm>
          <a:prstGeom prst="rect">
            <a:avLst/>
          </a:prstGeom>
        </p:spPr>
        <p:txBody>
          <a:bodyPr anchor="t" rtlCol="false" tIns="0" lIns="0" bIns="0" rIns="0">
            <a:spAutoFit/>
          </a:bodyPr>
          <a:lstStyle/>
          <a:p>
            <a:pPr algn="ctr">
              <a:lnSpc>
                <a:spcPts val="5008"/>
              </a:lnSpc>
            </a:pPr>
            <a:r>
              <a:rPr lang="en-US" sz="3577" b="true">
                <a:solidFill>
                  <a:srgbClr val="000000"/>
                </a:solidFill>
                <a:latin typeface="Open Sans Bold"/>
                <a:ea typeface="Open Sans Bold"/>
                <a:cs typeface="Open Sans Bold"/>
                <a:sym typeface="Open Sans Bold"/>
              </a:rPr>
              <a:t>Pendiente: nos queda un total de 45 tareas pendientes.</a:t>
            </a:r>
          </a:p>
        </p:txBody>
      </p:sp>
      <p:sp>
        <p:nvSpPr>
          <p:cNvPr name="TextBox 9" id="9"/>
          <p:cNvSpPr txBox="true"/>
          <p:nvPr/>
        </p:nvSpPr>
        <p:spPr>
          <a:xfrm rot="0">
            <a:off x="11559124" y="7818033"/>
            <a:ext cx="5700176" cy="1882873"/>
          </a:xfrm>
          <a:prstGeom prst="rect">
            <a:avLst/>
          </a:prstGeom>
        </p:spPr>
        <p:txBody>
          <a:bodyPr anchor="t" rtlCol="false" tIns="0" lIns="0" bIns="0" rIns="0">
            <a:spAutoFit/>
          </a:bodyPr>
          <a:lstStyle/>
          <a:p>
            <a:pPr algn="ctr">
              <a:lnSpc>
                <a:spcPts val="5008"/>
              </a:lnSpc>
            </a:pPr>
            <a:r>
              <a:rPr lang="en-US" sz="3577" b="true">
                <a:solidFill>
                  <a:srgbClr val="000000"/>
                </a:solidFill>
                <a:latin typeface="Open Sans Bold"/>
                <a:ea typeface="Open Sans Bold"/>
                <a:cs typeface="Open Sans Bold"/>
                <a:sym typeface="Open Sans Bold"/>
              </a:rPr>
              <a:t>Bloqueado: tenemos 8 tareas bloqueadas o que no se realizarán.</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143958">
            <a:off x="-3352800" y="4379009"/>
            <a:ext cx="10444938" cy="11358781"/>
          </a:xfrm>
          <a:custGeom>
            <a:avLst/>
            <a:gdLst/>
            <a:ahLst/>
            <a:cxnLst/>
            <a:rect r="r" b="b" t="t" l="l"/>
            <a:pathLst>
              <a:path h="11358781" w="10444938">
                <a:moveTo>
                  <a:pt x="0" y="0"/>
                </a:moveTo>
                <a:lnTo>
                  <a:pt x="10444938" y="0"/>
                </a:lnTo>
                <a:lnTo>
                  <a:pt x="10444938" y="11358782"/>
                </a:lnTo>
                <a:lnTo>
                  <a:pt x="0" y="113587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003076" y="790279"/>
            <a:ext cx="16848517" cy="1669673"/>
          </a:xfrm>
          <a:custGeom>
            <a:avLst/>
            <a:gdLst/>
            <a:ahLst/>
            <a:cxnLst/>
            <a:rect r="r" b="b" t="t" l="l"/>
            <a:pathLst>
              <a:path h="1669673" w="16848517">
                <a:moveTo>
                  <a:pt x="16848517" y="0"/>
                </a:moveTo>
                <a:lnTo>
                  <a:pt x="0" y="0"/>
                </a:lnTo>
                <a:lnTo>
                  <a:pt x="0" y="1669673"/>
                </a:lnTo>
                <a:lnTo>
                  <a:pt x="16848517" y="1669673"/>
                </a:lnTo>
                <a:lnTo>
                  <a:pt x="1684851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680173" y="0"/>
            <a:ext cx="6607827" cy="1801734"/>
          </a:xfrm>
          <a:custGeom>
            <a:avLst/>
            <a:gdLst/>
            <a:ahLst/>
            <a:cxnLst/>
            <a:rect r="r" b="b" t="t" l="l"/>
            <a:pathLst>
              <a:path h="1801734" w="6607827">
                <a:moveTo>
                  <a:pt x="0" y="0"/>
                </a:moveTo>
                <a:lnTo>
                  <a:pt x="6607827" y="0"/>
                </a:lnTo>
                <a:lnTo>
                  <a:pt x="6607827" y="1801734"/>
                </a:lnTo>
                <a:lnTo>
                  <a:pt x="0" y="1801734"/>
                </a:lnTo>
                <a:lnTo>
                  <a:pt x="0" y="0"/>
                </a:lnTo>
                <a:close/>
              </a:path>
            </a:pathLst>
          </a:custGeom>
          <a:blipFill>
            <a:blip r:embed="rId6"/>
            <a:stretch>
              <a:fillRect l="0" t="0" r="0" b="0"/>
            </a:stretch>
          </a:blipFill>
        </p:spPr>
      </p:sp>
      <p:sp>
        <p:nvSpPr>
          <p:cNvPr name="Freeform 5" id="5"/>
          <p:cNvSpPr/>
          <p:nvPr/>
        </p:nvSpPr>
        <p:spPr>
          <a:xfrm flipH="false" flipV="false" rot="0">
            <a:off x="3553362" y="3662422"/>
            <a:ext cx="10590847" cy="4019418"/>
          </a:xfrm>
          <a:custGeom>
            <a:avLst/>
            <a:gdLst/>
            <a:ahLst/>
            <a:cxnLst/>
            <a:rect r="r" b="b" t="t" l="l"/>
            <a:pathLst>
              <a:path h="4019418" w="10590847">
                <a:moveTo>
                  <a:pt x="0" y="0"/>
                </a:moveTo>
                <a:lnTo>
                  <a:pt x="10590847" y="0"/>
                </a:lnTo>
                <a:lnTo>
                  <a:pt x="10590847" y="4019418"/>
                </a:lnTo>
                <a:lnTo>
                  <a:pt x="0" y="4019418"/>
                </a:lnTo>
                <a:lnTo>
                  <a:pt x="0" y="0"/>
                </a:lnTo>
                <a:close/>
              </a:path>
            </a:pathLst>
          </a:custGeom>
          <a:blipFill>
            <a:blip r:embed="rId7"/>
            <a:stretch>
              <a:fillRect l="0" t="0" r="0" b="0"/>
            </a:stretch>
          </a:blipFill>
        </p:spPr>
      </p:sp>
      <p:sp>
        <p:nvSpPr>
          <p:cNvPr name="TextBox 6" id="6"/>
          <p:cNvSpPr txBox="true"/>
          <p:nvPr/>
        </p:nvSpPr>
        <p:spPr>
          <a:xfrm rot="0">
            <a:off x="5571307" y="1151723"/>
            <a:ext cx="4998469" cy="1003935"/>
          </a:xfrm>
          <a:prstGeom prst="rect">
            <a:avLst/>
          </a:prstGeom>
        </p:spPr>
        <p:txBody>
          <a:bodyPr anchor="t" rtlCol="false" tIns="0" lIns="0" bIns="0" rIns="0">
            <a:spAutoFit/>
          </a:bodyPr>
          <a:lstStyle/>
          <a:p>
            <a:pPr algn="l">
              <a:lnSpc>
                <a:spcPts val="7769"/>
              </a:lnSpc>
            </a:pPr>
            <a:r>
              <a:rPr lang="en-US" sz="6999" b="true">
                <a:solidFill>
                  <a:srgbClr val="FFFFFF"/>
                </a:solidFill>
                <a:latin typeface="Montserrat Classic Bold"/>
                <a:ea typeface="Montserrat Classic Bold"/>
                <a:cs typeface="Montserrat Classic Bold"/>
                <a:sym typeface="Montserrat Classic Bold"/>
              </a:rPr>
              <a:t>MÉTRICAS</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799540">
            <a:off x="-2867334" y="-4361769"/>
            <a:ext cx="12335518" cy="12335518"/>
          </a:xfrm>
          <a:custGeom>
            <a:avLst/>
            <a:gdLst/>
            <a:ahLst/>
            <a:cxnLst/>
            <a:rect r="r" b="b" t="t" l="l"/>
            <a:pathLst>
              <a:path h="12335518" w="12335518">
                <a:moveTo>
                  <a:pt x="0" y="0"/>
                </a:moveTo>
                <a:lnTo>
                  <a:pt x="12335518" y="0"/>
                </a:lnTo>
                <a:lnTo>
                  <a:pt x="12335518" y="12335518"/>
                </a:lnTo>
                <a:lnTo>
                  <a:pt x="0" y="123355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00000">
            <a:off x="16270936" y="1476190"/>
            <a:ext cx="10511311" cy="10511311"/>
          </a:xfrm>
          <a:custGeom>
            <a:avLst/>
            <a:gdLst/>
            <a:ahLst/>
            <a:cxnLst/>
            <a:rect r="r" b="b" t="t" l="l"/>
            <a:pathLst>
              <a:path h="10511311" w="10511311">
                <a:moveTo>
                  <a:pt x="0" y="0"/>
                </a:moveTo>
                <a:lnTo>
                  <a:pt x="10511311" y="0"/>
                </a:lnTo>
                <a:lnTo>
                  <a:pt x="10511311" y="10511311"/>
                </a:lnTo>
                <a:lnTo>
                  <a:pt x="0" y="105113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628293" y="245629"/>
            <a:ext cx="8115300" cy="2432050"/>
          </a:xfrm>
          <a:prstGeom prst="rect">
            <a:avLst/>
          </a:prstGeom>
        </p:spPr>
        <p:txBody>
          <a:bodyPr anchor="t" rtlCol="false" tIns="0" lIns="0" bIns="0" rIns="0">
            <a:spAutoFit/>
          </a:bodyPr>
          <a:lstStyle/>
          <a:p>
            <a:pPr algn="l">
              <a:lnSpc>
                <a:spcPts val="9799"/>
              </a:lnSpc>
              <a:spcBef>
                <a:spcPct val="0"/>
              </a:spcBef>
            </a:pPr>
            <a:r>
              <a:rPr lang="en-US" b="true" sz="6999">
                <a:solidFill>
                  <a:srgbClr val="FFFFFF"/>
                </a:solidFill>
                <a:latin typeface="Montserrat Classic Bold"/>
                <a:ea typeface="Montserrat Classic Bold"/>
                <a:cs typeface="Montserrat Classic Bold"/>
                <a:sym typeface="Montserrat Classic Bold"/>
              </a:rPr>
              <a:t>DÍAS POR TRABAJAR</a:t>
            </a:r>
          </a:p>
        </p:txBody>
      </p:sp>
      <p:sp>
        <p:nvSpPr>
          <p:cNvPr name="Freeform 5" id="5"/>
          <p:cNvSpPr/>
          <p:nvPr/>
        </p:nvSpPr>
        <p:spPr>
          <a:xfrm flipH="false" flipV="false" rot="268860">
            <a:off x="12945518" y="8927169"/>
            <a:ext cx="6484275" cy="1108222"/>
          </a:xfrm>
          <a:custGeom>
            <a:avLst/>
            <a:gdLst/>
            <a:ahLst/>
            <a:cxnLst/>
            <a:rect r="r" b="b" t="t" l="l"/>
            <a:pathLst>
              <a:path h="1108222" w="6484275">
                <a:moveTo>
                  <a:pt x="0" y="0"/>
                </a:moveTo>
                <a:lnTo>
                  <a:pt x="6484275" y="0"/>
                </a:lnTo>
                <a:lnTo>
                  <a:pt x="6484275" y="1108221"/>
                </a:lnTo>
                <a:lnTo>
                  <a:pt x="0" y="11082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1680173" y="0"/>
            <a:ext cx="6607827" cy="1801734"/>
          </a:xfrm>
          <a:custGeom>
            <a:avLst/>
            <a:gdLst/>
            <a:ahLst/>
            <a:cxnLst/>
            <a:rect r="r" b="b" t="t" l="l"/>
            <a:pathLst>
              <a:path h="1801734" w="6607827">
                <a:moveTo>
                  <a:pt x="0" y="0"/>
                </a:moveTo>
                <a:lnTo>
                  <a:pt x="6607827" y="0"/>
                </a:lnTo>
                <a:lnTo>
                  <a:pt x="6607827" y="1801734"/>
                </a:lnTo>
                <a:lnTo>
                  <a:pt x="0" y="1801734"/>
                </a:lnTo>
                <a:lnTo>
                  <a:pt x="0" y="0"/>
                </a:lnTo>
                <a:close/>
              </a:path>
            </a:pathLst>
          </a:custGeom>
          <a:blipFill>
            <a:blip r:embed="rId6"/>
            <a:stretch>
              <a:fillRect l="0" t="0" r="0" b="0"/>
            </a:stretch>
          </a:blipFill>
        </p:spPr>
      </p:sp>
      <p:sp>
        <p:nvSpPr>
          <p:cNvPr name="Freeform 7" id="7"/>
          <p:cNvSpPr/>
          <p:nvPr/>
        </p:nvSpPr>
        <p:spPr>
          <a:xfrm flipH="false" flipV="false" rot="0">
            <a:off x="2259935" y="3507204"/>
            <a:ext cx="3039147" cy="3272592"/>
          </a:xfrm>
          <a:custGeom>
            <a:avLst/>
            <a:gdLst/>
            <a:ahLst/>
            <a:cxnLst/>
            <a:rect r="r" b="b" t="t" l="l"/>
            <a:pathLst>
              <a:path h="3272592" w="3039147">
                <a:moveTo>
                  <a:pt x="0" y="0"/>
                </a:moveTo>
                <a:lnTo>
                  <a:pt x="3039147" y="0"/>
                </a:lnTo>
                <a:lnTo>
                  <a:pt x="3039147" y="3272592"/>
                </a:lnTo>
                <a:lnTo>
                  <a:pt x="0" y="32725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9440077" y="2381443"/>
            <a:ext cx="7819223" cy="1811020"/>
          </a:xfrm>
          <a:prstGeom prst="rect">
            <a:avLst/>
          </a:prstGeom>
        </p:spPr>
        <p:txBody>
          <a:bodyPr anchor="t" rtlCol="false" tIns="0" lIns="0" bIns="0" rIns="0">
            <a:spAutoFit/>
          </a:bodyPr>
          <a:lstStyle/>
          <a:p>
            <a:pPr algn="ctr">
              <a:lnSpc>
                <a:spcPts val="7279"/>
              </a:lnSpc>
            </a:pPr>
            <a:r>
              <a:rPr lang="en-US" sz="5199" b="true">
                <a:solidFill>
                  <a:srgbClr val="000000"/>
                </a:solidFill>
                <a:latin typeface="Open Sans Bold"/>
                <a:ea typeface="Open Sans Bold"/>
                <a:cs typeface="Open Sans Bold"/>
                <a:sym typeface="Open Sans Bold"/>
              </a:rPr>
              <a:t>Nos quedan 25 días de trabajo</a:t>
            </a:r>
          </a:p>
        </p:txBody>
      </p:sp>
      <p:sp>
        <p:nvSpPr>
          <p:cNvPr name="TextBox 9" id="9"/>
          <p:cNvSpPr txBox="true"/>
          <p:nvPr/>
        </p:nvSpPr>
        <p:spPr>
          <a:xfrm rot="0">
            <a:off x="7815827" y="4723484"/>
            <a:ext cx="7819223" cy="1811020"/>
          </a:xfrm>
          <a:prstGeom prst="rect">
            <a:avLst/>
          </a:prstGeom>
        </p:spPr>
        <p:txBody>
          <a:bodyPr anchor="t" rtlCol="false" tIns="0" lIns="0" bIns="0" rIns="0">
            <a:spAutoFit/>
          </a:bodyPr>
          <a:lstStyle/>
          <a:p>
            <a:pPr algn="ctr">
              <a:lnSpc>
                <a:spcPts val="7279"/>
              </a:lnSpc>
            </a:pPr>
            <a:r>
              <a:rPr lang="en-US" sz="5199" b="true">
                <a:solidFill>
                  <a:srgbClr val="000000"/>
                </a:solidFill>
                <a:latin typeface="Open Sans Bold"/>
                <a:ea typeface="Open Sans Bold"/>
                <a:cs typeface="Open Sans Bold"/>
                <a:sym typeface="Open Sans Bold"/>
              </a:rPr>
              <a:t>Nos quedan 45 actividades por realizar</a:t>
            </a:r>
          </a:p>
        </p:txBody>
      </p:sp>
      <p:sp>
        <p:nvSpPr>
          <p:cNvPr name="TextBox 10" id="10"/>
          <p:cNvSpPr txBox="true"/>
          <p:nvPr/>
        </p:nvSpPr>
        <p:spPr>
          <a:xfrm rot="0">
            <a:off x="5530466" y="7447280"/>
            <a:ext cx="7819223" cy="1811020"/>
          </a:xfrm>
          <a:prstGeom prst="rect">
            <a:avLst/>
          </a:prstGeom>
        </p:spPr>
        <p:txBody>
          <a:bodyPr anchor="t" rtlCol="false" tIns="0" lIns="0" bIns="0" rIns="0">
            <a:spAutoFit/>
          </a:bodyPr>
          <a:lstStyle/>
          <a:p>
            <a:pPr algn="ctr">
              <a:lnSpc>
                <a:spcPts val="7279"/>
              </a:lnSpc>
            </a:pPr>
            <a:r>
              <a:rPr lang="en-US" sz="5199" b="true">
                <a:solidFill>
                  <a:srgbClr val="000000"/>
                </a:solidFill>
                <a:latin typeface="Open Sans Bold"/>
                <a:ea typeface="Open Sans Bold"/>
                <a:cs typeface="Open Sans Bold"/>
                <a:sym typeface="Open Sans Bold"/>
              </a:rPr>
              <a:t>Contamos con 77 horas de trabajo</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799540">
            <a:off x="-2867334" y="-4361769"/>
            <a:ext cx="12335518" cy="12335518"/>
          </a:xfrm>
          <a:custGeom>
            <a:avLst/>
            <a:gdLst/>
            <a:ahLst/>
            <a:cxnLst/>
            <a:rect r="r" b="b" t="t" l="l"/>
            <a:pathLst>
              <a:path h="12335518" w="12335518">
                <a:moveTo>
                  <a:pt x="0" y="0"/>
                </a:moveTo>
                <a:lnTo>
                  <a:pt x="12335518" y="0"/>
                </a:lnTo>
                <a:lnTo>
                  <a:pt x="12335518" y="12335518"/>
                </a:lnTo>
                <a:lnTo>
                  <a:pt x="0" y="123355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00000">
            <a:off x="16270936" y="1476190"/>
            <a:ext cx="10511311" cy="10511311"/>
          </a:xfrm>
          <a:custGeom>
            <a:avLst/>
            <a:gdLst/>
            <a:ahLst/>
            <a:cxnLst/>
            <a:rect r="r" b="b" t="t" l="l"/>
            <a:pathLst>
              <a:path h="10511311" w="10511311">
                <a:moveTo>
                  <a:pt x="0" y="0"/>
                </a:moveTo>
                <a:lnTo>
                  <a:pt x="10511311" y="0"/>
                </a:lnTo>
                <a:lnTo>
                  <a:pt x="10511311" y="10511311"/>
                </a:lnTo>
                <a:lnTo>
                  <a:pt x="0" y="105113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68860">
            <a:off x="13740327" y="9509910"/>
            <a:ext cx="6484275" cy="1108222"/>
          </a:xfrm>
          <a:custGeom>
            <a:avLst/>
            <a:gdLst/>
            <a:ahLst/>
            <a:cxnLst/>
            <a:rect r="r" b="b" t="t" l="l"/>
            <a:pathLst>
              <a:path h="1108222" w="6484275">
                <a:moveTo>
                  <a:pt x="0" y="0"/>
                </a:moveTo>
                <a:lnTo>
                  <a:pt x="6484275" y="0"/>
                </a:lnTo>
                <a:lnTo>
                  <a:pt x="6484275" y="1108221"/>
                </a:lnTo>
                <a:lnTo>
                  <a:pt x="0" y="11082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680173" y="0"/>
            <a:ext cx="6607827" cy="1801734"/>
          </a:xfrm>
          <a:custGeom>
            <a:avLst/>
            <a:gdLst/>
            <a:ahLst/>
            <a:cxnLst/>
            <a:rect r="r" b="b" t="t" l="l"/>
            <a:pathLst>
              <a:path h="1801734" w="6607827">
                <a:moveTo>
                  <a:pt x="0" y="0"/>
                </a:moveTo>
                <a:lnTo>
                  <a:pt x="6607827" y="0"/>
                </a:lnTo>
                <a:lnTo>
                  <a:pt x="6607827" y="1801734"/>
                </a:lnTo>
                <a:lnTo>
                  <a:pt x="0" y="1801734"/>
                </a:lnTo>
                <a:lnTo>
                  <a:pt x="0" y="0"/>
                </a:lnTo>
                <a:close/>
              </a:path>
            </a:pathLst>
          </a:custGeom>
          <a:blipFill>
            <a:blip r:embed="rId6"/>
            <a:stretch>
              <a:fillRect l="0" t="0" r="0" b="0"/>
            </a:stretch>
          </a:blipFill>
        </p:spPr>
      </p:sp>
      <p:sp>
        <p:nvSpPr>
          <p:cNvPr name="Freeform 6" id="6"/>
          <p:cNvSpPr/>
          <p:nvPr/>
        </p:nvSpPr>
        <p:spPr>
          <a:xfrm flipH="false" flipV="false" rot="0">
            <a:off x="2190605" y="2135063"/>
            <a:ext cx="2911221" cy="4114800"/>
          </a:xfrm>
          <a:custGeom>
            <a:avLst/>
            <a:gdLst/>
            <a:ahLst/>
            <a:cxnLst/>
            <a:rect r="r" b="b" t="t" l="l"/>
            <a:pathLst>
              <a:path h="4114800" w="2911221">
                <a:moveTo>
                  <a:pt x="0" y="0"/>
                </a:moveTo>
                <a:lnTo>
                  <a:pt x="2911221" y="0"/>
                </a:lnTo>
                <a:lnTo>
                  <a:pt x="2911221" y="4114800"/>
                </a:lnTo>
                <a:lnTo>
                  <a:pt x="0" y="4114800"/>
                </a:lnTo>
                <a:lnTo>
                  <a:pt x="0" y="0"/>
                </a:lnTo>
                <a:close/>
              </a:path>
            </a:pathLst>
          </a:custGeom>
          <a:blipFill>
            <a:blip r:embed="rId7"/>
            <a:stretch>
              <a:fillRect l="0" t="0" r="0" b="0"/>
            </a:stretch>
          </a:blipFill>
        </p:spPr>
      </p:sp>
      <p:sp>
        <p:nvSpPr>
          <p:cNvPr name="TextBox 7" id="7"/>
          <p:cNvSpPr txBox="true"/>
          <p:nvPr/>
        </p:nvSpPr>
        <p:spPr>
          <a:xfrm rot="0">
            <a:off x="628293" y="245629"/>
            <a:ext cx="8115300" cy="1193800"/>
          </a:xfrm>
          <a:prstGeom prst="rect">
            <a:avLst/>
          </a:prstGeom>
        </p:spPr>
        <p:txBody>
          <a:bodyPr anchor="t" rtlCol="false" tIns="0" lIns="0" bIns="0" rIns="0">
            <a:spAutoFit/>
          </a:bodyPr>
          <a:lstStyle/>
          <a:p>
            <a:pPr algn="l">
              <a:lnSpc>
                <a:spcPts val="9799"/>
              </a:lnSpc>
              <a:spcBef>
                <a:spcPct val="0"/>
              </a:spcBef>
            </a:pPr>
            <a:r>
              <a:rPr lang="en-US" b="true" sz="6999">
                <a:solidFill>
                  <a:srgbClr val="FFFFFF"/>
                </a:solidFill>
                <a:latin typeface="Montserrat Classic Bold"/>
                <a:ea typeface="Montserrat Classic Bold"/>
                <a:cs typeface="Montserrat Classic Bold"/>
                <a:sym typeface="Montserrat Classic Bold"/>
              </a:rPr>
              <a:t>HORAS</a:t>
            </a:r>
          </a:p>
        </p:txBody>
      </p:sp>
      <p:sp>
        <p:nvSpPr>
          <p:cNvPr name="TextBox 8" id="8"/>
          <p:cNvSpPr txBox="true"/>
          <p:nvPr/>
        </p:nvSpPr>
        <p:spPr>
          <a:xfrm rot="0">
            <a:off x="9440077" y="2381443"/>
            <a:ext cx="7819223" cy="1811020"/>
          </a:xfrm>
          <a:prstGeom prst="rect">
            <a:avLst/>
          </a:prstGeom>
        </p:spPr>
        <p:txBody>
          <a:bodyPr anchor="t" rtlCol="false" tIns="0" lIns="0" bIns="0" rIns="0">
            <a:spAutoFit/>
          </a:bodyPr>
          <a:lstStyle/>
          <a:p>
            <a:pPr algn="ctr">
              <a:lnSpc>
                <a:spcPts val="7279"/>
              </a:lnSpc>
            </a:pPr>
            <a:r>
              <a:rPr lang="en-US" sz="5199" b="true">
                <a:solidFill>
                  <a:srgbClr val="000000"/>
                </a:solidFill>
                <a:latin typeface="Open Sans Bold"/>
                <a:ea typeface="Open Sans Bold"/>
                <a:cs typeface="Open Sans Bold"/>
                <a:sym typeface="Open Sans Bold"/>
              </a:rPr>
              <a:t>Horas de trabajo límite: 360</a:t>
            </a:r>
          </a:p>
        </p:txBody>
      </p:sp>
      <p:sp>
        <p:nvSpPr>
          <p:cNvPr name="TextBox 9" id="9"/>
          <p:cNvSpPr txBox="true"/>
          <p:nvPr/>
        </p:nvSpPr>
        <p:spPr>
          <a:xfrm rot="0">
            <a:off x="7770562" y="4920825"/>
            <a:ext cx="7819223" cy="1811020"/>
          </a:xfrm>
          <a:prstGeom prst="rect">
            <a:avLst/>
          </a:prstGeom>
        </p:spPr>
        <p:txBody>
          <a:bodyPr anchor="t" rtlCol="false" tIns="0" lIns="0" bIns="0" rIns="0">
            <a:spAutoFit/>
          </a:bodyPr>
          <a:lstStyle/>
          <a:p>
            <a:pPr algn="ctr">
              <a:lnSpc>
                <a:spcPts val="7279"/>
              </a:lnSpc>
            </a:pPr>
            <a:r>
              <a:rPr lang="en-US" sz="5199" b="true">
                <a:solidFill>
                  <a:srgbClr val="000000"/>
                </a:solidFill>
                <a:latin typeface="Open Sans Bold"/>
                <a:ea typeface="Open Sans Bold"/>
                <a:cs typeface="Open Sans Bold"/>
                <a:sym typeface="Open Sans Bold"/>
              </a:rPr>
              <a:t>Horas de trabajo estimadas: 348</a:t>
            </a:r>
          </a:p>
        </p:txBody>
      </p:sp>
      <p:sp>
        <p:nvSpPr>
          <p:cNvPr name="TextBox 10" id="10"/>
          <p:cNvSpPr txBox="true"/>
          <p:nvPr/>
        </p:nvSpPr>
        <p:spPr>
          <a:xfrm rot="0">
            <a:off x="2691860" y="7909704"/>
            <a:ext cx="13788967" cy="1455921"/>
          </a:xfrm>
          <a:prstGeom prst="rect">
            <a:avLst/>
          </a:prstGeom>
        </p:spPr>
        <p:txBody>
          <a:bodyPr anchor="t" rtlCol="false" tIns="0" lIns="0" bIns="0" rIns="0">
            <a:spAutoFit/>
          </a:bodyPr>
          <a:lstStyle/>
          <a:p>
            <a:pPr algn="ctr">
              <a:lnSpc>
                <a:spcPts val="5852"/>
              </a:lnSpc>
            </a:pPr>
            <a:r>
              <a:rPr lang="en-US" sz="4180" b="true">
                <a:solidFill>
                  <a:srgbClr val="ED1C24"/>
                </a:solidFill>
                <a:latin typeface="Open Sans Bold"/>
                <a:ea typeface="Open Sans Bold"/>
                <a:cs typeface="Open Sans Bold"/>
                <a:sym typeface="Open Sans Bold"/>
              </a:rPr>
              <a:t>Contamos con 12 horas a favor no utilizadas para mitigar problemas que se puedan presentar</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2700000">
            <a:off x="10168747" y="-5197216"/>
            <a:ext cx="12789569" cy="10394432"/>
          </a:xfrm>
          <a:custGeom>
            <a:avLst/>
            <a:gdLst/>
            <a:ahLst/>
            <a:cxnLst/>
            <a:rect r="r" b="b" t="t" l="l"/>
            <a:pathLst>
              <a:path h="10394432" w="12789569">
                <a:moveTo>
                  <a:pt x="12789569" y="10394432"/>
                </a:moveTo>
                <a:lnTo>
                  <a:pt x="0" y="10394432"/>
                </a:lnTo>
                <a:lnTo>
                  <a:pt x="0" y="0"/>
                </a:lnTo>
                <a:lnTo>
                  <a:pt x="12789569" y="0"/>
                </a:lnTo>
                <a:lnTo>
                  <a:pt x="12789569" y="10394432"/>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643211">
            <a:off x="-2385201" y="6220695"/>
            <a:ext cx="9797381" cy="9797381"/>
          </a:xfrm>
          <a:custGeom>
            <a:avLst/>
            <a:gdLst/>
            <a:ahLst/>
            <a:cxnLst/>
            <a:rect r="r" b="b" t="t" l="l"/>
            <a:pathLst>
              <a:path h="9797381" w="9797381">
                <a:moveTo>
                  <a:pt x="0" y="0"/>
                </a:moveTo>
                <a:lnTo>
                  <a:pt x="9797381" y="0"/>
                </a:lnTo>
                <a:lnTo>
                  <a:pt x="9797381" y="9797381"/>
                </a:lnTo>
                <a:lnTo>
                  <a:pt x="0" y="97973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680173" y="0"/>
            <a:ext cx="6607827" cy="1801734"/>
          </a:xfrm>
          <a:custGeom>
            <a:avLst/>
            <a:gdLst/>
            <a:ahLst/>
            <a:cxnLst/>
            <a:rect r="r" b="b" t="t" l="l"/>
            <a:pathLst>
              <a:path h="1801734" w="6607827">
                <a:moveTo>
                  <a:pt x="0" y="0"/>
                </a:moveTo>
                <a:lnTo>
                  <a:pt x="6607827" y="0"/>
                </a:lnTo>
                <a:lnTo>
                  <a:pt x="6607827" y="1801734"/>
                </a:lnTo>
                <a:lnTo>
                  <a:pt x="0" y="1801734"/>
                </a:lnTo>
                <a:lnTo>
                  <a:pt x="0" y="0"/>
                </a:lnTo>
                <a:close/>
              </a:path>
            </a:pathLst>
          </a:custGeom>
          <a:blipFill>
            <a:blip r:embed="rId6"/>
            <a:stretch>
              <a:fillRect l="0" t="0" r="0" b="0"/>
            </a:stretch>
          </a:blipFill>
        </p:spPr>
      </p:sp>
      <p:sp>
        <p:nvSpPr>
          <p:cNvPr name="Freeform 5" id="5"/>
          <p:cNvSpPr/>
          <p:nvPr/>
        </p:nvSpPr>
        <p:spPr>
          <a:xfrm flipH="false" flipV="false" rot="0">
            <a:off x="6376400" y="4681044"/>
            <a:ext cx="6517836" cy="5403879"/>
          </a:xfrm>
          <a:custGeom>
            <a:avLst/>
            <a:gdLst/>
            <a:ahLst/>
            <a:cxnLst/>
            <a:rect r="r" b="b" t="t" l="l"/>
            <a:pathLst>
              <a:path h="5403879" w="6517836">
                <a:moveTo>
                  <a:pt x="0" y="0"/>
                </a:moveTo>
                <a:lnTo>
                  <a:pt x="6517837" y="0"/>
                </a:lnTo>
                <a:lnTo>
                  <a:pt x="6517837" y="5403879"/>
                </a:lnTo>
                <a:lnTo>
                  <a:pt x="0" y="54038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706118" y="2846541"/>
            <a:ext cx="16875764" cy="1647342"/>
          </a:xfrm>
          <a:prstGeom prst="rect">
            <a:avLst/>
          </a:prstGeom>
        </p:spPr>
        <p:txBody>
          <a:bodyPr anchor="t" rtlCol="false" tIns="0" lIns="0" bIns="0" rIns="0">
            <a:spAutoFit/>
          </a:bodyPr>
          <a:lstStyle/>
          <a:p>
            <a:pPr algn="l">
              <a:lnSpc>
                <a:spcPts val="4422"/>
              </a:lnSpc>
              <a:spcBef>
                <a:spcPct val="0"/>
              </a:spcBef>
            </a:pPr>
            <a:r>
              <a:rPr lang="en-US" sz="3158">
                <a:solidFill>
                  <a:srgbClr val="000000"/>
                </a:solidFill>
                <a:latin typeface="Montserrat Classic"/>
                <a:ea typeface="Montserrat Classic"/>
                <a:cs typeface="Montserrat Classic"/>
                <a:sym typeface="Montserrat Classic"/>
              </a:rPr>
              <a:t>Nuestro trabajo se encuentra a tiempo, sus horas están distribuidas de tal manera que podemos llegar a la meta propuesta, nuestro sprint planning está contemplado para terminar el día 25 de Noviembre del 2024</a:t>
            </a:r>
          </a:p>
        </p:txBody>
      </p:sp>
      <p:sp>
        <p:nvSpPr>
          <p:cNvPr name="TextBox 7" id="7"/>
          <p:cNvSpPr txBox="true"/>
          <p:nvPr/>
        </p:nvSpPr>
        <p:spPr>
          <a:xfrm rot="0">
            <a:off x="756194" y="607934"/>
            <a:ext cx="8067311" cy="1193800"/>
          </a:xfrm>
          <a:prstGeom prst="rect">
            <a:avLst/>
          </a:prstGeom>
        </p:spPr>
        <p:txBody>
          <a:bodyPr anchor="t" rtlCol="false" tIns="0" lIns="0" bIns="0" rIns="0">
            <a:spAutoFit/>
          </a:bodyPr>
          <a:lstStyle/>
          <a:p>
            <a:pPr algn="l">
              <a:lnSpc>
                <a:spcPts val="9799"/>
              </a:lnSpc>
              <a:spcBef>
                <a:spcPct val="0"/>
              </a:spcBef>
            </a:pPr>
            <a:r>
              <a:rPr lang="en-US" b="true" sz="6999">
                <a:solidFill>
                  <a:srgbClr val="000000"/>
                </a:solidFill>
                <a:latin typeface="Montserrat Classic Bold"/>
                <a:ea typeface="Montserrat Classic Bold"/>
                <a:cs typeface="Montserrat Classic Bold"/>
                <a:sym typeface="Montserrat Classic Bold"/>
              </a:rPr>
              <a:t>CONCLUSIÓN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705926" y="3004515"/>
            <a:ext cx="14564970" cy="14564970"/>
          </a:xfrm>
          <a:custGeom>
            <a:avLst/>
            <a:gdLst/>
            <a:ahLst/>
            <a:cxnLst/>
            <a:rect r="r" b="b" t="t" l="l"/>
            <a:pathLst>
              <a:path h="14564970" w="14564970">
                <a:moveTo>
                  <a:pt x="0" y="0"/>
                </a:moveTo>
                <a:lnTo>
                  <a:pt x="14564970" y="0"/>
                </a:lnTo>
                <a:lnTo>
                  <a:pt x="14564970" y="14564970"/>
                </a:lnTo>
                <a:lnTo>
                  <a:pt x="0" y="145649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738531" y="-9798397"/>
            <a:ext cx="14564970" cy="14564970"/>
          </a:xfrm>
          <a:custGeom>
            <a:avLst/>
            <a:gdLst/>
            <a:ahLst/>
            <a:cxnLst/>
            <a:rect r="r" b="b" t="t" l="l"/>
            <a:pathLst>
              <a:path h="14564970" w="14564970">
                <a:moveTo>
                  <a:pt x="0" y="0"/>
                </a:moveTo>
                <a:lnTo>
                  <a:pt x="14564970" y="0"/>
                </a:lnTo>
                <a:lnTo>
                  <a:pt x="14564970" y="14564970"/>
                </a:lnTo>
                <a:lnTo>
                  <a:pt x="0" y="145649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0" y="4766573"/>
            <a:ext cx="18288000" cy="2086911"/>
            <a:chOff x="0" y="0"/>
            <a:chExt cx="4816593" cy="549639"/>
          </a:xfrm>
        </p:grpSpPr>
        <p:sp>
          <p:nvSpPr>
            <p:cNvPr name="Freeform 5" id="5"/>
            <p:cNvSpPr/>
            <p:nvPr/>
          </p:nvSpPr>
          <p:spPr>
            <a:xfrm flipH="false" flipV="false" rot="0">
              <a:off x="0" y="0"/>
              <a:ext cx="4816592" cy="549639"/>
            </a:xfrm>
            <a:custGeom>
              <a:avLst/>
              <a:gdLst/>
              <a:ahLst/>
              <a:cxnLst/>
              <a:rect r="r" b="b" t="t" l="l"/>
              <a:pathLst>
                <a:path h="549639" w="4816592">
                  <a:moveTo>
                    <a:pt x="4816592" y="274820"/>
                  </a:moveTo>
                  <a:lnTo>
                    <a:pt x="4410192" y="0"/>
                  </a:lnTo>
                  <a:lnTo>
                    <a:pt x="4410192" y="203200"/>
                  </a:lnTo>
                  <a:lnTo>
                    <a:pt x="0" y="203200"/>
                  </a:lnTo>
                  <a:lnTo>
                    <a:pt x="0" y="346439"/>
                  </a:lnTo>
                  <a:lnTo>
                    <a:pt x="4410192" y="346439"/>
                  </a:lnTo>
                  <a:lnTo>
                    <a:pt x="4410192" y="549639"/>
                  </a:lnTo>
                  <a:lnTo>
                    <a:pt x="4816592" y="274820"/>
                  </a:lnTo>
                  <a:close/>
                </a:path>
              </a:pathLst>
            </a:custGeom>
            <a:solidFill>
              <a:srgbClr val="B8D4FF"/>
            </a:solidFill>
          </p:spPr>
        </p:sp>
        <p:sp>
          <p:nvSpPr>
            <p:cNvPr name="TextBox 6" id="6"/>
            <p:cNvSpPr txBox="true"/>
            <p:nvPr/>
          </p:nvSpPr>
          <p:spPr>
            <a:xfrm>
              <a:off x="0" y="165100"/>
              <a:ext cx="4714993" cy="181339"/>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2102628" y="4526441"/>
            <a:ext cx="827053" cy="860393"/>
          </a:xfrm>
          <a:custGeom>
            <a:avLst/>
            <a:gdLst/>
            <a:ahLst/>
            <a:cxnLst/>
            <a:rect r="r" b="b" t="t" l="l"/>
            <a:pathLst>
              <a:path h="860393" w="827053">
                <a:moveTo>
                  <a:pt x="0" y="0"/>
                </a:moveTo>
                <a:lnTo>
                  <a:pt x="827053" y="0"/>
                </a:lnTo>
                <a:lnTo>
                  <a:pt x="827053" y="860394"/>
                </a:lnTo>
                <a:lnTo>
                  <a:pt x="0" y="8603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3859044" y="5723448"/>
            <a:ext cx="827053" cy="860393"/>
          </a:xfrm>
          <a:custGeom>
            <a:avLst/>
            <a:gdLst/>
            <a:ahLst/>
            <a:cxnLst/>
            <a:rect r="r" b="b" t="t" l="l"/>
            <a:pathLst>
              <a:path h="860393" w="827053">
                <a:moveTo>
                  <a:pt x="0" y="0"/>
                </a:moveTo>
                <a:lnTo>
                  <a:pt x="827053" y="0"/>
                </a:lnTo>
                <a:lnTo>
                  <a:pt x="827053" y="860393"/>
                </a:lnTo>
                <a:lnTo>
                  <a:pt x="0" y="8603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6102816" y="4469969"/>
            <a:ext cx="827053" cy="860393"/>
          </a:xfrm>
          <a:custGeom>
            <a:avLst/>
            <a:gdLst/>
            <a:ahLst/>
            <a:cxnLst/>
            <a:rect r="r" b="b" t="t" l="l"/>
            <a:pathLst>
              <a:path h="860393" w="827053">
                <a:moveTo>
                  <a:pt x="0" y="0"/>
                </a:moveTo>
                <a:lnTo>
                  <a:pt x="827053" y="0"/>
                </a:lnTo>
                <a:lnTo>
                  <a:pt x="827053" y="860393"/>
                </a:lnTo>
                <a:lnTo>
                  <a:pt x="0" y="8603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8184652" y="5666976"/>
            <a:ext cx="827053" cy="860393"/>
          </a:xfrm>
          <a:custGeom>
            <a:avLst/>
            <a:gdLst/>
            <a:ahLst/>
            <a:cxnLst/>
            <a:rect r="r" b="b" t="t" l="l"/>
            <a:pathLst>
              <a:path h="860393" w="827053">
                <a:moveTo>
                  <a:pt x="0" y="0"/>
                </a:moveTo>
                <a:lnTo>
                  <a:pt x="827053" y="0"/>
                </a:lnTo>
                <a:lnTo>
                  <a:pt x="827053" y="860393"/>
                </a:lnTo>
                <a:lnTo>
                  <a:pt x="0" y="8603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2797542" y="5994540"/>
            <a:ext cx="1065659" cy="1065659"/>
          </a:xfrm>
          <a:custGeom>
            <a:avLst/>
            <a:gdLst/>
            <a:ahLst/>
            <a:cxnLst/>
            <a:rect r="r" b="b" t="t" l="l"/>
            <a:pathLst>
              <a:path h="1065659" w="1065659">
                <a:moveTo>
                  <a:pt x="0" y="0"/>
                </a:moveTo>
                <a:lnTo>
                  <a:pt x="1065659" y="0"/>
                </a:lnTo>
                <a:lnTo>
                  <a:pt x="1065659" y="1065658"/>
                </a:lnTo>
                <a:lnTo>
                  <a:pt x="0" y="10656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1028700" y="1632643"/>
            <a:ext cx="6271906" cy="1057275"/>
          </a:xfrm>
          <a:prstGeom prst="rect">
            <a:avLst/>
          </a:prstGeom>
        </p:spPr>
        <p:txBody>
          <a:bodyPr anchor="t" rtlCol="false" tIns="0" lIns="0" bIns="0" rIns="0">
            <a:spAutoFit/>
          </a:bodyPr>
          <a:lstStyle/>
          <a:p>
            <a:pPr algn="l">
              <a:lnSpc>
                <a:spcPts val="8399"/>
              </a:lnSpc>
            </a:pPr>
            <a:r>
              <a:rPr lang="en-US" b="true" sz="6999">
                <a:solidFill>
                  <a:srgbClr val="000000"/>
                </a:solidFill>
                <a:latin typeface="Montserrat Classic Bold"/>
                <a:ea typeface="Montserrat Classic Bold"/>
                <a:cs typeface="Montserrat Classic Bold"/>
                <a:sym typeface="Montserrat Classic Bold"/>
              </a:rPr>
              <a:t>SPRINTS </a:t>
            </a:r>
          </a:p>
        </p:txBody>
      </p:sp>
      <p:sp>
        <p:nvSpPr>
          <p:cNvPr name="TextBox 13" id="13"/>
          <p:cNvSpPr txBox="true"/>
          <p:nvPr/>
        </p:nvSpPr>
        <p:spPr>
          <a:xfrm rot="0">
            <a:off x="244437" y="4843015"/>
            <a:ext cx="1568527" cy="543819"/>
          </a:xfrm>
          <a:prstGeom prst="rect">
            <a:avLst/>
          </a:prstGeom>
        </p:spPr>
        <p:txBody>
          <a:bodyPr anchor="t" rtlCol="false" tIns="0" lIns="0" bIns="0" rIns="0">
            <a:spAutoFit/>
          </a:bodyPr>
          <a:lstStyle/>
          <a:p>
            <a:pPr algn="ctr">
              <a:lnSpc>
                <a:spcPts val="4474"/>
              </a:lnSpc>
            </a:pPr>
            <a:r>
              <a:rPr lang="en-US" sz="3195" b="true">
                <a:solidFill>
                  <a:srgbClr val="000000"/>
                </a:solidFill>
                <a:latin typeface="Open Sans Bold"/>
                <a:ea typeface="Open Sans Bold"/>
                <a:cs typeface="Open Sans Bold"/>
                <a:sym typeface="Open Sans Bold"/>
              </a:rPr>
              <a:t>Sprint 1</a:t>
            </a:r>
          </a:p>
        </p:txBody>
      </p:sp>
      <p:sp>
        <p:nvSpPr>
          <p:cNvPr name="TextBox 14" id="14"/>
          <p:cNvSpPr txBox="true"/>
          <p:nvPr/>
        </p:nvSpPr>
        <p:spPr>
          <a:xfrm rot="0">
            <a:off x="2145418" y="6040022"/>
            <a:ext cx="1568527" cy="543819"/>
          </a:xfrm>
          <a:prstGeom prst="rect">
            <a:avLst/>
          </a:prstGeom>
        </p:spPr>
        <p:txBody>
          <a:bodyPr anchor="t" rtlCol="false" tIns="0" lIns="0" bIns="0" rIns="0">
            <a:spAutoFit/>
          </a:bodyPr>
          <a:lstStyle/>
          <a:p>
            <a:pPr algn="ctr">
              <a:lnSpc>
                <a:spcPts val="4474"/>
              </a:lnSpc>
            </a:pPr>
            <a:r>
              <a:rPr lang="en-US" sz="3195" b="true">
                <a:solidFill>
                  <a:srgbClr val="000000"/>
                </a:solidFill>
                <a:latin typeface="Open Sans Bold"/>
                <a:ea typeface="Open Sans Bold"/>
                <a:cs typeface="Open Sans Bold"/>
                <a:sym typeface="Open Sans Bold"/>
              </a:rPr>
              <a:t>Sprint 2</a:t>
            </a:r>
          </a:p>
        </p:txBody>
      </p:sp>
      <p:sp>
        <p:nvSpPr>
          <p:cNvPr name="TextBox 15" id="15"/>
          <p:cNvSpPr txBox="true"/>
          <p:nvPr/>
        </p:nvSpPr>
        <p:spPr>
          <a:xfrm rot="0">
            <a:off x="4419802" y="4843015"/>
            <a:ext cx="1568527" cy="543819"/>
          </a:xfrm>
          <a:prstGeom prst="rect">
            <a:avLst/>
          </a:prstGeom>
        </p:spPr>
        <p:txBody>
          <a:bodyPr anchor="t" rtlCol="false" tIns="0" lIns="0" bIns="0" rIns="0">
            <a:spAutoFit/>
          </a:bodyPr>
          <a:lstStyle/>
          <a:p>
            <a:pPr algn="ctr">
              <a:lnSpc>
                <a:spcPts val="4474"/>
              </a:lnSpc>
            </a:pPr>
            <a:r>
              <a:rPr lang="en-US" sz="3195" b="true">
                <a:solidFill>
                  <a:srgbClr val="000000"/>
                </a:solidFill>
                <a:latin typeface="Open Sans Bold"/>
                <a:ea typeface="Open Sans Bold"/>
                <a:cs typeface="Open Sans Bold"/>
                <a:sym typeface="Open Sans Bold"/>
              </a:rPr>
              <a:t>Sprint 3</a:t>
            </a:r>
          </a:p>
        </p:txBody>
      </p:sp>
      <p:sp>
        <p:nvSpPr>
          <p:cNvPr name="TextBox 16" id="16"/>
          <p:cNvSpPr txBox="true"/>
          <p:nvPr/>
        </p:nvSpPr>
        <p:spPr>
          <a:xfrm rot="0">
            <a:off x="6516343" y="6040022"/>
            <a:ext cx="1568527" cy="543819"/>
          </a:xfrm>
          <a:prstGeom prst="rect">
            <a:avLst/>
          </a:prstGeom>
        </p:spPr>
        <p:txBody>
          <a:bodyPr anchor="t" rtlCol="false" tIns="0" lIns="0" bIns="0" rIns="0">
            <a:spAutoFit/>
          </a:bodyPr>
          <a:lstStyle/>
          <a:p>
            <a:pPr algn="ctr">
              <a:lnSpc>
                <a:spcPts val="4474"/>
              </a:lnSpc>
            </a:pPr>
            <a:r>
              <a:rPr lang="en-US" sz="3195" b="true">
                <a:solidFill>
                  <a:srgbClr val="000000"/>
                </a:solidFill>
                <a:latin typeface="Open Sans Bold"/>
                <a:ea typeface="Open Sans Bold"/>
                <a:cs typeface="Open Sans Bold"/>
                <a:sym typeface="Open Sans Bold"/>
              </a:rPr>
              <a:t>Sprint 4</a:t>
            </a:r>
          </a:p>
        </p:txBody>
      </p:sp>
      <p:sp>
        <p:nvSpPr>
          <p:cNvPr name="TextBox 17" id="17"/>
          <p:cNvSpPr txBox="true"/>
          <p:nvPr/>
        </p:nvSpPr>
        <p:spPr>
          <a:xfrm rot="0">
            <a:off x="8598179" y="4843015"/>
            <a:ext cx="1568527" cy="543819"/>
          </a:xfrm>
          <a:prstGeom prst="rect">
            <a:avLst/>
          </a:prstGeom>
        </p:spPr>
        <p:txBody>
          <a:bodyPr anchor="t" rtlCol="false" tIns="0" lIns="0" bIns="0" rIns="0">
            <a:spAutoFit/>
          </a:bodyPr>
          <a:lstStyle/>
          <a:p>
            <a:pPr algn="ctr">
              <a:lnSpc>
                <a:spcPts val="4474"/>
              </a:lnSpc>
            </a:pPr>
            <a:r>
              <a:rPr lang="en-US" sz="3195" b="true">
                <a:solidFill>
                  <a:srgbClr val="000000"/>
                </a:solidFill>
                <a:latin typeface="Open Sans Bold"/>
                <a:ea typeface="Open Sans Bold"/>
                <a:cs typeface="Open Sans Bold"/>
                <a:sym typeface="Open Sans Bold"/>
              </a:rPr>
              <a:t>Sprint 5</a:t>
            </a:r>
          </a:p>
        </p:txBody>
      </p:sp>
      <p:sp>
        <p:nvSpPr>
          <p:cNvPr name="TextBox 18" id="18"/>
          <p:cNvSpPr txBox="true"/>
          <p:nvPr/>
        </p:nvSpPr>
        <p:spPr>
          <a:xfrm rot="0">
            <a:off x="11086140" y="6283357"/>
            <a:ext cx="1568527" cy="543819"/>
          </a:xfrm>
          <a:prstGeom prst="rect">
            <a:avLst/>
          </a:prstGeom>
        </p:spPr>
        <p:txBody>
          <a:bodyPr anchor="t" rtlCol="false" tIns="0" lIns="0" bIns="0" rIns="0">
            <a:spAutoFit/>
          </a:bodyPr>
          <a:lstStyle/>
          <a:p>
            <a:pPr algn="ctr">
              <a:lnSpc>
                <a:spcPts val="4474"/>
              </a:lnSpc>
            </a:pPr>
            <a:r>
              <a:rPr lang="en-US" sz="3195" b="true">
                <a:solidFill>
                  <a:srgbClr val="000000"/>
                </a:solidFill>
                <a:latin typeface="Open Sans Bold"/>
                <a:ea typeface="Open Sans Bold"/>
                <a:cs typeface="Open Sans Bold"/>
                <a:sym typeface="Open Sans Bold"/>
              </a:rPr>
              <a:t>Sprint 6</a:t>
            </a:r>
          </a:p>
        </p:txBody>
      </p:sp>
      <p:sp>
        <p:nvSpPr>
          <p:cNvPr name="TextBox 19" id="19"/>
          <p:cNvSpPr txBox="true"/>
          <p:nvPr/>
        </p:nvSpPr>
        <p:spPr>
          <a:xfrm rot="0">
            <a:off x="13493278" y="4843015"/>
            <a:ext cx="1568527" cy="543819"/>
          </a:xfrm>
          <a:prstGeom prst="rect">
            <a:avLst/>
          </a:prstGeom>
        </p:spPr>
        <p:txBody>
          <a:bodyPr anchor="t" rtlCol="false" tIns="0" lIns="0" bIns="0" rIns="0">
            <a:spAutoFit/>
          </a:bodyPr>
          <a:lstStyle/>
          <a:p>
            <a:pPr algn="ctr">
              <a:lnSpc>
                <a:spcPts val="4474"/>
              </a:lnSpc>
            </a:pPr>
            <a:r>
              <a:rPr lang="en-US" sz="3195" b="true">
                <a:solidFill>
                  <a:srgbClr val="000000"/>
                </a:solidFill>
                <a:latin typeface="Open Sans Bold"/>
                <a:ea typeface="Open Sans Bold"/>
                <a:cs typeface="Open Sans Bold"/>
                <a:sym typeface="Open Sans Bold"/>
              </a:rPr>
              <a:t>Sprint 7</a:t>
            </a:r>
          </a:p>
        </p:txBody>
      </p:sp>
      <p:sp>
        <p:nvSpPr>
          <p:cNvPr name="TextBox 20" id="20"/>
          <p:cNvSpPr txBox="true"/>
          <p:nvPr/>
        </p:nvSpPr>
        <p:spPr>
          <a:xfrm rot="0">
            <a:off x="15061804" y="6283357"/>
            <a:ext cx="1568527" cy="543819"/>
          </a:xfrm>
          <a:prstGeom prst="rect">
            <a:avLst/>
          </a:prstGeom>
        </p:spPr>
        <p:txBody>
          <a:bodyPr anchor="t" rtlCol="false" tIns="0" lIns="0" bIns="0" rIns="0">
            <a:spAutoFit/>
          </a:bodyPr>
          <a:lstStyle/>
          <a:p>
            <a:pPr algn="ctr">
              <a:lnSpc>
                <a:spcPts val="4474"/>
              </a:lnSpc>
            </a:pPr>
            <a:r>
              <a:rPr lang="en-US" sz="3195" b="true">
                <a:solidFill>
                  <a:srgbClr val="000000"/>
                </a:solidFill>
                <a:latin typeface="Open Sans Bold"/>
                <a:ea typeface="Open Sans Bold"/>
                <a:cs typeface="Open Sans Bold"/>
                <a:sym typeface="Open Sans Bold"/>
              </a:rPr>
              <a:t>Sprint 8</a:t>
            </a:r>
          </a:p>
        </p:txBody>
      </p:sp>
      <p:sp>
        <p:nvSpPr>
          <p:cNvPr name="Freeform 21" id="21"/>
          <p:cNvSpPr/>
          <p:nvPr/>
        </p:nvSpPr>
        <p:spPr>
          <a:xfrm flipH="false" flipV="false" rot="0">
            <a:off x="15102707" y="4621374"/>
            <a:ext cx="743361" cy="875793"/>
          </a:xfrm>
          <a:custGeom>
            <a:avLst/>
            <a:gdLst/>
            <a:ahLst/>
            <a:cxnLst/>
            <a:rect r="r" b="b" t="t" l="l"/>
            <a:pathLst>
              <a:path h="875793" w="743361">
                <a:moveTo>
                  <a:pt x="0" y="0"/>
                </a:moveTo>
                <a:lnTo>
                  <a:pt x="743361" y="0"/>
                </a:lnTo>
                <a:lnTo>
                  <a:pt x="743361" y="875793"/>
                </a:lnTo>
                <a:lnTo>
                  <a:pt x="0" y="8757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false" flipV="false" rot="0">
            <a:off x="16773206" y="6145945"/>
            <a:ext cx="743361" cy="875793"/>
          </a:xfrm>
          <a:custGeom>
            <a:avLst/>
            <a:gdLst/>
            <a:ahLst/>
            <a:cxnLst/>
            <a:rect r="r" b="b" t="t" l="l"/>
            <a:pathLst>
              <a:path h="875793" w="743361">
                <a:moveTo>
                  <a:pt x="0" y="0"/>
                </a:moveTo>
                <a:lnTo>
                  <a:pt x="743361" y="0"/>
                </a:lnTo>
                <a:lnTo>
                  <a:pt x="743361" y="875793"/>
                </a:lnTo>
                <a:lnTo>
                  <a:pt x="0" y="8757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3" id="23"/>
          <p:cNvSpPr/>
          <p:nvPr/>
        </p:nvSpPr>
        <p:spPr>
          <a:xfrm flipH="false" flipV="false" rot="0">
            <a:off x="11680173" y="0"/>
            <a:ext cx="6607827" cy="1801734"/>
          </a:xfrm>
          <a:custGeom>
            <a:avLst/>
            <a:gdLst/>
            <a:ahLst/>
            <a:cxnLst/>
            <a:rect r="r" b="b" t="t" l="l"/>
            <a:pathLst>
              <a:path h="1801734" w="6607827">
                <a:moveTo>
                  <a:pt x="0" y="0"/>
                </a:moveTo>
                <a:lnTo>
                  <a:pt x="6607827" y="0"/>
                </a:lnTo>
                <a:lnTo>
                  <a:pt x="6607827" y="1801734"/>
                </a:lnTo>
                <a:lnTo>
                  <a:pt x="0" y="1801734"/>
                </a:lnTo>
                <a:lnTo>
                  <a:pt x="0" y="0"/>
                </a:lnTo>
                <a:close/>
              </a:path>
            </a:pathLst>
          </a:custGeom>
          <a:blipFill>
            <a:blip r:embed="rId10"/>
            <a:stretch>
              <a:fillRect l="0" t="0" r="0" b="0"/>
            </a:stretch>
          </a:blipFill>
        </p:spPr>
      </p:sp>
      <p:sp>
        <p:nvSpPr>
          <p:cNvPr name="Freeform 24" id="24"/>
          <p:cNvSpPr/>
          <p:nvPr/>
        </p:nvSpPr>
        <p:spPr>
          <a:xfrm flipH="false" flipV="false" rot="0">
            <a:off x="10281006" y="4526441"/>
            <a:ext cx="827053" cy="860393"/>
          </a:xfrm>
          <a:custGeom>
            <a:avLst/>
            <a:gdLst/>
            <a:ahLst/>
            <a:cxnLst/>
            <a:rect r="r" b="b" t="t" l="l"/>
            <a:pathLst>
              <a:path h="860393" w="827053">
                <a:moveTo>
                  <a:pt x="0" y="0"/>
                </a:moveTo>
                <a:lnTo>
                  <a:pt x="827053" y="0"/>
                </a:lnTo>
                <a:lnTo>
                  <a:pt x="827053" y="860394"/>
                </a:lnTo>
                <a:lnTo>
                  <a:pt x="0" y="8603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26633" y="-5468306"/>
            <a:ext cx="12906806" cy="12906806"/>
          </a:xfrm>
          <a:custGeom>
            <a:avLst/>
            <a:gdLst/>
            <a:ahLst/>
            <a:cxnLst/>
            <a:rect r="r" b="b" t="t" l="l"/>
            <a:pathLst>
              <a:path h="12906806" w="12906806">
                <a:moveTo>
                  <a:pt x="0" y="0"/>
                </a:moveTo>
                <a:lnTo>
                  <a:pt x="12906806" y="0"/>
                </a:lnTo>
                <a:lnTo>
                  <a:pt x="12906806" y="12906807"/>
                </a:lnTo>
                <a:lnTo>
                  <a:pt x="0" y="129068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281574">
            <a:off x="9849516" y="2766381"/>
            <a:ext cx="15975639" cy="12983837"/>
          </a:xfrm>
          <a:custGeom>
            <a:avLst/>
            <a:gdLst/>
            <a:ahLst/>
            <a:cxnLst/>
            <a:rect r="r" b="b" t="t" l="l"/>
            <a:pathLst>
              <a:path h="12983837" w="15975639">
                <a:moveTo>
                  <a:pt x="0" y="0"/>
                </a:moveTo>
                <a:lnTo>
                  <a:pt x="15975638" y="0"/>
                </a:lnTo>
                <a:lnTo>
                  <a:pt x="15975638" y="12983838"/>
                </a:lnTo>
                <a:lnTo>
                  <a:pt x="0" y="12983838"/>
                </a:lnTo>
                <a:lnTo>
                  <a:pt x="0" y="0"/>
                </a:lnTo>
                <a:close/>
              </a:path>
            </a:pathLst>
          </a:custGeom>
          <a:blipFill>
            <a:blip r:embed="rId4">
              <a:alphaModFix amt="13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710408">
            <a:off x="5486400" y="6629736"/>
            <a:ext cx="7315200" cy="1250234"/>
          </a:xfrm>
          <a:custGeom>
            <a:avLst/>
            <a:gdLst/>
            <a:ahLst/>
            <a:cxnLst/>
            <a:rect r="r" b="b" t="t" l="l"/>
            <a:pathLst>
              <a:path h="1250234" w="7315200">
                <a:moveTo>
                  <a:pt x="0" y="0"/>
                </a:moveTo>
                <a:lnTo>
                  <a:pt x="7315200" y="0"/>
                </a:lnTo>
                <a:lnTo>
                  <a:pt x="7315200" y="1250234"/>
                </a:lnTo>
                <a:lnTo>
                  <a:pt x="0" y="12502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false" rot="0">
            <a:off x="802162" y="8197817"/>
            <a:ext cx="6099525" cy="1330805"/>
          </a:xfrm>
          <a:custGeom>
            <a:avLst/>
            <a:gdLst/>
            <a:ahLst/>
            <a:cxnLst/>
            <a:rect r="r" b="b" t="t" l="l"/>
            <a:pathLst>
              <a:path h="1330805" w="6099525">
                <a:moveTo>
                  <a:pt x="6099525" y="0"/>
                </a:moveTo>
                <a:lnTo>
                  <a:pt x="0" y="0"/>
                </a:lnTo>
                <a:lnTo>
                  <a:pt x="0" y="1330806"/>
                </a:lnTo>
                <a:lnTo>
                  <a:pt x="6099525" y="1330806"/>
                </a:lnTo>
                <a:lnTo>
                  <a:pt x="6099525"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1680173" y="0"/>
            <a:ext cx="6607827" cy="1801734"/>
          </a:xfrm>
          <a:custGeom>
            <a:avLst/>
            <a:gdLst/>
            <a:ahLst/>
            <a:cxnLst/>
            <a:rect r="r" b="b" t="t" l="l"/>
            <a:pathLst>
              <a:path h="1801734" w="6607827">
                <a:moveTo>
                  <a:pt x="0" y="0"/>
                </a:moveTo>
                <a:lnTo>
                  <a:pt x="6607827" y="0"/>
                </a:lnTo>
                <a:lnTo>
                  <a:pt x="6607827" y="1801734"/>
                </a:lnTo>
                <a:lnTo>
                  <a:pt x="0" y="1801734"/>
                </a:lnTo>
                <a:lnTo>
                  <a:pt x="0" y="0"/>
                </a:lnTo>
                <a:close/>
              </a:path>
            </a:pathLst>
          </a:custGeom>
          <a:blipFill>
            <a:blip r:embed="rId10"/>
            <a:stretch>
              <a:fillRect l="0" t="0" r="0" b="0"/>
            </a:stretch>
          </a:blipFill>
        </p:spPr>
      </p:sp>
      <p:sp>
        <p:nvSpPr>
          <p:cNvPr name="Freeform 7" id="7"/>
          <p:cNvSpPr/>
          <p:nvPr/>
        </p:nvSpPr>
        <p:spPr>
          <a:xfrm flipH="false" flipV="false" rot="0">
            <a:off x="11065098" y="3369550"/>
            <a:ext cx="6568341" cy="2088888"/>
          </a:xfrm>
          <a:custGeom>
            <a:avLst/>
            <a:gdLst/>
            <a:ahLst/>
            <a:cxnLst/>
            <a:rect r="r" b="b" t="t" l="l"/>
            <a:pathLst>
              <a:path h="2088888" w="6568341">
                <a:moveTo>
                  <a:pt x="0" y="0"/>
                </a:moveTo>
                <a:lnTo>
                  <a:pt x="6568342" y="0"/>
                </a:lnTo>
                <a:lnTo>
                  <a:pt x="6568342" y="2088888"/>
                </a:lnTo>
                <a:lnTo>
                  <a:pt x="0" y="2088888"/>
                </a:lnTo>
                <a:lnTo>
                  <a:pt x="0" y="0"/>
                </a:lnTo>
                <a:close/>
              </a:path>
            </a:pathLst>
          </a:custGeom>
          <a:blipFill>
            <a:blip r:embed="rId11"/>
            <a:stretch>
              <a:fillRect l="0" t="0" r="0" b="0"/>
            </a:stretch>
          </a:blipFill>
        </p:spPr>
      </p:sp>
      <p:sp>
        <p:nvSpPr>
          <p:cNvPr name="TextBox 8" id="8"/>
          <p:cNvSpPr txBox="true"/>
          <p:nvPr/>
        </p:nvSpPr>
        <p:spPr>
          <a:xfrm rot="0">
            <a:off x="2447074" y="1318655"/>
            <a:ext cx="2658111" cy="460374"/>
          </a:xfrm>
          <a:prstGeom prst="rect">
            <a:avLst/>
          </a:prstGeom>
        </p:spPr>
        <p:txBody>
          <a:bodyPr anchor="t" rtlCol="false" tIns="0" lIns="0" bIns="0" rIns="0">
            <a:spAutoFit/>
          </a:bodyPr>
          <a:lstStyle/>
          <a:p>
            <a:pPr algn="l">
              <a:lnSpc>
                <a:spcPts val="3499"/>
              </a:lnSpc>
            </a:pPr>
            <a:r>
              <a:rPr lang="en-US" b="true" sz="3499">
                <a:solidFill>
                  <a:srgbClr val="FFFFFF"/>
                </a:solidFill>
                <a:latin typeface="Montserrat Classic Bold"/>
                <a:ea typeface="Montserrat Classic Bold"/>
                <a:cs typeface="Montserrat Classic Bold"/>
                <a:sym typeface="Montserrat Classic Bold"/>
              </a:rPr>
              <a:t>Capstone</a:t>
            </a:r>
          </a:p>
        </p:txBody>
      </p:sp>
      <p:sp>
        <p:nvSpPr>
          <p:cNvPr name="TextBox 9" id="9"/>
          <p:cNvSpPr txBox="true"/>
          <p:nvPr/>
        </p:nvSpPr>
        <p:spPr>
          <a:xfrm rot="0">
            <a:off x="1547182" y="8170779"/>
            <a:ext cx="6148611" cy="1045128"/>
          </a:xfrm>
          <a:prstGeom prst="rect">
            <a:avLst/>
          </a:prstGeom>
        </p:spPr>
        <p:txBody>
          <a:bodyPr anchor="t" rtlCol="false" tIns="0" lIns="0" bIns="0" rIns="0">
            <a:spAutoFit/>
          </a:bodyPr>
          <a:lstStyle/>
          <a:p>
            <a:pPr algn="l">
              <a:lnSpc>
                <a:spcPts val="7985"/>
              </a:lnSpc>
            </a:pPr>
            <a:r>
              <a:rPr lang="en-US" sz="7985">
                <a:solidFill>
                  <a:srgbClr val="000000"/>
                </a:solidFill>
                <a:latin typeface="Montserrat Classic"/>
                <a:ea typeface="Montserrat Classic"/>
                <a:cs typeface="Montserrat Classic"/>
                <a:sym typeface="Montserrat Classic"/>
              </a:rPr>
              <a:t>Gracias!</a:t>
            </a:r>
          </a:p>
        </p:txBody>
      </p:sp>
      <p:sp>
        <p:nvSpPr>
          <p:cNvPr name="TextBox 10" id="10"/>
          <p:cNvSpPr txBox="true"/>
          <p:nvPr/>
        </p:nvSpPr>
        <p:spPr>
          <a:xfrm rot="0">
            <a:off x="1388739" y="3096239"/>
            <a:ext cx="8738098" cy="2362199"/>
          </a:xfrm>
          <a:prstGeom prst="rect">
            <a:avLst/>
          </a:prstGeom>
        </p:spPr>
        <p:txBody>
          <a:bodyPr anchor="t" rtlCol="false" tIns="0" lIns="0" bIns="0" rIns="0">
            <a:spAutoFit/>
          </a:bodyPr>
          <a:lstStyle/>
          <a:p>
            <a:pPr algn="l">
              <a:lnSpc>
                <a:spcPts val="8999"/>
              </a:lnSpc>
            </a:pPr>
            <a:r>
              <a:rPr lang="en-US" b="true" sz="9999">
                <a:solidFill>
                  <a:srgbClr val="FFFFFF"/>
                </a:solidFill>
                <a:latin typeface="Montserrat Classic Bold"/>
                <a:ea typeface="Montserrat Classic Bold"/>
                <a:cs typeface="Montserrat Classic Bold"/>
                <a:sym typeface="Montserrat Classic Bold"/>
              </a:rPr>
              <a:t>LavCom Manager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705926" y="3004515"/>
            <a:ext cx="14564970" cy="14564970"/>
          </a:xfrm>
          <a:custGeom>
            <a:avLst/>
            <a:gdLst/>
            <a:ahLst/>
            <a:cxnLst/>
            <a:rect r="r" b="b" t="t" l="l"/>
            <a:pathLst>
              <a:path h="14564970" w="14564970">
                <a:moveTo>
                  <a:pt x="0" y="0"/>
                </a:moveTo>
                <a:lnTo>
                  <a:pt x="14564970" y="0"/>
                </a:lnTo>
                <a:lnTo>
                  <a:pt x="14564970" y="14564970"/>
                </a:lnTo>
                <a:lnTo>
                  <a:pt x="0" y="145649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738531" y="-9798397"/>
            <a:ext cx="14564970" cy="14564970"/>
          </a:xfrm>
          <a:custGeom>
            <a:avLst/>
            <a:gdLst/>
            <a:ahLst/>
            <a:cxnLst/>
            <a:rect r="r" b="b" t="t" l="l"/>
            <a:pathLst>
              <a:path h="14564970" w="14564970">
                <a:moveTo>
                  <a:pt x="0" y="0"/>
                </a:moveTo>
                <a:lnTo>
                  <a:pt x="14564970" y="0"/>
                </a:lnTo>
                <a:lnTo>
                  <a:pt x="14564970" y="14564970"/>
                </a:lnTo>
                <a:lnTo>
                  <a:pt x="0" y="145649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1632643"/>
            <a:ext cx="6271906" cy="1057275"/>
          </a:xfrm>
          <a:prstGeom prst="rect">
            <a:avLst/>
          </a:prstGeom>
        </p:spPr>
        <p:txBody>
          <a:bodyPr anchor="t" rtlCol="false" tIns="0" lIns="0" bIns="0" rIns="0">
            <a:spAutoFit/>
          </a:bodyPr>
          <a:lstStyle/>
          <a:p>
            <a:pPr algn="l">
              <a:lnSpc>
                <a:spcPts val="8399"/>
              </a:lnSpc>
            </a:pPr>
            <a:r>
              <a:rPr lang="en-US" b="true" sz="6999">
                <a:solidFill>
                  <a:srgbClr val="000000"/>
                </a:solidFill>
                <a:latin typeface="Montserrat Classic Bold"/>
                <a:ea typeface="Montserrat Classic Bold"/>
                <a:cs typeface="Montserrat Classic Bold"/>
                <a:sym typeface="Montserrat Classic Bold"/>
              </a:rPr>
              <a:t>AJUSTES</a:t>
            </a:r>
          </a:p>
        </p:txBody>
      </p:sp>
      <p:sp>
        <p:nvSpPr>
          <p:cNvPr name="Freeform 5" id="5"/>
          <p:cNvSpPr/>
          <p:nvPr/>
        </p:nvSpPr>
        <p:spPr>
          <a:xfrm flipH="false" flipV="false" rot="0">
            <a:off x="11680173" y="0"/>
            <a:ext cx="6607827" cy="1801734"/>
          </a:xfrm>
          <a:custGeom>
            <a:avLst/>
            <a:gdLst/>
            <a:ahLst/>
            <a:cxnLst/>
            <a:rect r="r" b="b" t="t" l="l"/>
            <a:pathLst>
              <a:path h="1801734" w="6607827">
                <a:moveTo>
                  <a:pt x="0" y="0"/>
                </a:moveTo>
                <a:lnTo>
                  <a:pt x="6607827" y="0"/>
                </a:lnTo>
                <a:lnTo>
                  <a:pt x="6607827" y="1801734"/>
                </a:lnTo>
                <a:lnTo>
                  <a:pt x="0" y="1801734"/>
                </a:lnTo>
                <a:lnTo>
                  <a:pt x="0" y="0"/>
                </a:lnTo>
                <a:close/>
              </a:path>
            </a:pathLst>
          </a:custGeom>
          <a:blipFill>
            <a:blip r:embed="rId4"/>
            <a:stretch>
              <a:fillRect l="0" t="0" r="0" b="0"/>
            </a:stretch>
          </a:blipFill>
        </p:spPr>
      </p:sp>
      <p:sp>
        <p:nvSpPr>
          <p:cNvPr name="TextBox 6" id="6"/>
          <p:cNvSpPr txBox="true"/>
          <p:nvPr/>
        </p:nvSpPr>
        <p:spPr>
          <a:xfrm rot="0">
            <a:off x="265867" y="3574859"/>
            <a:ext cx="14069479" cy="1985405"/>
          </a:xfrm>
          <a:prstGeom prst="rect">
            <a:avLst/>
          </a:prstGeom>
        </p:spPr>
        <p:txBody>
          <a:bodyPr anchor="t" rtlCol="false" tIns="0" lIns="0" bIns="0" rIns="0">
            <a:spAutoFit/>
          </a:bodyPr>
          <a:lstStyle/>
          <a:p>
            <a:pPr algn="ctr">
              <a:lnSpc>
                <a:spcPts val="5239"/>
              </a:lnSpc>
            </a:pPr>
            <a:r>
              <a:rPr lang="en-US" sz="3742" b="true">
                <a:solidFill>
                  <a:srgbClr val="000000"/>
                </a:solidFill>
                <a:latin typeface="Open Sans Bold"/>
                <a:ea typeface="Open Sans Bold"/>
                <a:cs typeface="Open Sans Bold"/>
                <a:sym typeface="Open Sans Bold"/>
              </a:rPr>
              <a:t>Funcionalidad de venta de almuerzos a funcionarios ya no se realizará, por petición del cliente y temas internos del Hospital. </a:t>
            </a:r>
          </a:p>
        </p:txBody>
      </p:sp>
      <p:sp>
        <p:nvSpPr>
          <p:cNvPr name="TextBox 7" id="7"/>
          <p:cNvSpPr txBox="true"/>
          <p:nvPr/>
        </p:nvSpPr>
        <p:spPr>
          <a:xfrm rot="0">
            <a:off x="3360909" y="6445206"/>
            <a:ext cx="14601213" cy="1985405"/>
          </a:xfrm>
          <a:prstGeom prst="rect">
            <a:avLst/>
          </a:prstGeom>
        </p:spPr>
        <p:txBody>
          <a:bodyPr anchor="t" rtlCol="false" tIns="0" lIns="0" bIns="0" rIns="0">
            <a:spAutoFit/>
          </a:bodyPr>
          <a:lstStyle/>
          <a:p>
            <a:pPr algn="ctr">
              <a:lnSpc>
                <a:spcPts val="5239"/>
              </a:lnSpc>
            </a:pPr>
            <a:r>
              <a:rPr lang="en-US" sz="3742" b="true">
                <a:solidFill>
                  <a:srgbClr val="000000"/>
                </a:solidFill>
                <a:latin typeface="Open Sans Bold"/>
                <a:ea typeface="Open Sans Bold"/>
                <a:cs typeface="Open Sans Bold"/>
                <a:sym typeface="Open Sans Bold"/>
              </a:rPr>
              <a:t>Se bloquean las actividades relacionadas al desarrollo de la funcionalidad en el sprint planning, en el sprint backlog y en el trello.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477216" y="1975815"/>
            <a:ext cx="14564970" cy="14564970"/>
          </a:xfrm>
          <a:custGeom>
            <a:avLst/>
            <a:gdLst/>
            <a:ahLst/>
            <a:cxnLst/>
            <a:rect r="r" b="b" t="t" l="l"/>
            <a:pathLst>
              <a:path h="14564970" w="14564970">
                <a:moveTo>
                  <a:pt x="0" y="0"/>
                </a:moveTo>
                <a:lnTo>
                  <a:pt x="14564970" y="0"/>
                </a:lnTo>
                <a:lnTo>
                  <a:pt x="14564970" y="14564970"/>
                </a:lnTo>
                <a:lnTo>
                  <a:pt x="0" y="145649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300606" y="-11790031"/>
            <a:ext cx="14564970" cy="14564970"/>
          </a:xfrm>
          <a:custGeom>
            <a:avLst/>
            <a:gdLst/>
            <a:ahLst/>
            <a:cxnLst/>
            <a:rect r="r" b="b" t="t" l="l"/>
            <a:pathLst>
              <a:path h="14564970" w="14564970">
                <a:moveTo>
                  <a:pt x="0" y="0"/>
                </a:moveTo>
                <a:lnTo>
                  <a:pt x="14564970" y="0"/>
                </a:lnTo>
                <a:lnTo>
                  <a:pt x="14564970" y="14564970"/>
                </a:lnTo>
                <a:lnTo>
                  <a:pt x="0" y="145649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65867" y="330686"/>
            <a:ext cx="10162009" cy="1386503"/>
          </a:xfrm>
          <a:prstGeom prst="rect">
            <a:avLst/>
          </a:prstGeom>
        </p:spPr>
        <p:txBody>
          <a:bodyPr anchor="t" rtlCol="false" tIns="0" lIns="0" bIns="0" rIns="0">
            <a:spAutoFit/>
          </a:bodyPr>
          <a:lstStyle/>
          <a:p>
            <a:pPr algn="l">
              <a:lnSpc>
                <a:spcPts val="5470"/>
              </a:lnSpc>
            </a:pPr>
            <a:r>
              <a:rPr lang="en-US" b="true" sz="4558">
                <a:solidFill>
                  <a:srgbClr val="000000"/>
                </a:solidFill>
                <a:latin typeface="Montserrat Classic Bold"/>
                <a:ea typeface="Montserrat Classic Bold"/>
                <a:cs typeface="Montserrat Classic Bold"/>
                <a:sym typeface="Montserrat Classic Bold"/>
              </a:rPr>
              <a:t>DIFICULTADES, FACILITADORES Y RETROALIMENTACIÓN</a:t>
            </a:r>
          </a:p>
        </p:txBody>
      </p:sp>
      <p:sp>
        <p:nvSpPr>
          <p:cNvPr name="Freeform 5" id="5"/>
          <p:cNvSpPr/>
          <p:nvPr/>
        </p:nvSpPr>
        <p:spPr>
          <a:xfrm flipH="false" flipV="false" rot="0">
            <a:off x="11680173" y="0"/>
            <a:ext cx="6607827" cy="1801734"/>
          </a:xfrm>
          <a:custGeom>
            <a:avLst/>
            <a:gdLst/>
            <a:ahLst/>
            <a:cxnLst/>
            <a:rect r="r" b="b" t="t" l="l"/>
            <a:pathLst>
              <a:path h="1801734" w="6607827">
                <a:moveTo>
                  <a:pt x="0" y="0"/>
                </a:moveTo>
                <a:lnTo>
                  <a:pt x="6607827" y="0"/>
                </a:lnTo>
                <a:lnTo>
                  <a:pt x="6607827" y="1801734"/>
                </a:lnTo>
                <a:lnTo>
                  <a:pt x="0" y="1801734"/>
                </a:lnTo>
                <a:lnTo>
                  <a:pt x="0" y="0"/>
                </a:lnTo>
                <a:close/>
              </a:path>
            </a:pathLst>
          </a:custGeom>
          <a:blipFill>
            <a:blip r:embed="rId4"/>
            <a:stretch>
              <a:fillRect l="0" t="0" r="0" b="0"/>
            </a:stretch>
          </a:blipFill>
        </p:spPr>
      </p:sp>
      <p:sp>
        <p:nvSpPr>
          <p:cNvPr name="TextBox 6" id="6"/>
          <p:cNvSpPr txBox="true"/>
          <p:nvPr/>
        </p:nvSpPr>
        <p:spPr>
          <a:xfrm rot="0">
            <a:off x="265867" y="2851456"/>
            <a:ext cx="14601213" cy="1320494"/>
          </a:xfrm>
          <a:prstGeom prst="rect">
            <a:avLst/>
          </a:prstGeom>
        </p:spPr>
        <p:txBody>
          <a:bodyPr anchor="t" rtlCol="false" tIns="0" lIns="0" bIns="0" rIns="0">
            <a:spAutoFit/>
          </a:bodyPr>
          <a:lstStyle/>
          <a:p>
            <a:pPr algn="ctr">
              <a:lnSpc>
                <a:spcPts val="5239"/>
              </a:lnSpc>
            </a:pPr>
            <a:r>
              <a:rPr lang="en-US" sz="3742" b="true">
                <a:solidFill>
                  <a:srgbClr val="000000"/>
                </a:solidFill>
                <a:latin typeface="Open Sans Bold"/>
                <a:ea typeface="Open Sans Bold"/>
                <a:cs typeface="Open Sans Bold"/>
                <a:sym typeface="Open Sans Bold"/>
              </a:rPr>
              <a:t>Dificultades:  Ajustar tiempos de sprint planning al eliminar tareas.</a:t>
            </a:r>
          </a:p>
        </p:txBody>
      </p:sp>
      <p:sp>
        <p:nvSpPr>
          <p:cNvPr name="TextBox 7" id="7"/>
          <p:cNvSpPr txBox="true"/>
          <p:nvPr/>
        </p:nvSpPr>
        <p:spPr>
          <a:xfrm rot="0">
            <a:off x="2635616" y="4762560"/>
            <a:ext cx="15252969" cy="1985405"/>
          </a:xfrm>
          <a:prstGeom prst="rect">
            <a:avLst/>
          </a:prstGeom>
        </p:spPr>
        <p:txBody>
          <a:bodyPr anchor="t" rtlCol="false" tIns="0" lIns="0" bIns="0" rIns="0">
            <a:spAutoFit/>
          </a:bodyPr>
          <a:lstStyle/>
          <a:p>
            <a:pPr algn="ctr">
              <a:lnSpc>
                <a:spcPts val="5239"/>
              </a:lnSpc>
            </a:pPr>
            <a:r>
              <a:rPr lang="en-US" sz="3742" b="true">
                <a:solidFill>
                  <a:srgbClr val="000000"/>
                </a:solidFill>
                <a:latin typeface="Open Sans Bold"/>
                <a:ea typeface="Open Sans Bold"/>
                <a:cs typeface="Open Sans Bold"/>
                <a:sym typeface="Open Sans Bold"/>
              </a:rPr>
              <a:t>Facilitadores: Orden y tareas a tiempo en el planning, permiten que dicha modificación no afecte o altere la totalidad del proyecto.</a:t>
            </a:r>
          </a:p>
        </p:txBody>
      </p:sp>
      <p:sp>
        <p:nvSpPr>
          <p:cNvPr name="TextBox 8" id="8"/>
          <p:cNvSpPr txBox="true"/>
          <p:nvPr/>
        </p:nvSpPr>
        <p:spPr>
          <a:xfrm rot="0">
            <a:off x="2087754" y="7588373"/>
            <a:ext cx="16051798" cy="1985405"/>
          </a:xfrm>
          <a:prstGeom prst="rect">
            <a:avLst/>
          </a:prstGeom>
        </p:spPr>
        <p:txBody>
          <a:bodyPr anchor="t" rtlCol="false" tIns="0" lIns="0" bIns="0" rIns="0">
            <a:spAutoFit/>
          </a:bodyPr>
          <a:lstStyle/>
          <a:p>
            <a:pPr algn="ctr">
              <a:lnSpc>
                <a:spcPts val="5239"/>
              </a:lnSpc>
            </a:pPr>
            <a:r>
              <a:rPr lang="en-US" sz="3742" b="true">
                <a:solidFill>
                  <a:srgbClr val="000000"/>
                </a:solidFill>
                <a:latin typeface="Open Sans Bold"/>
                <a:ea typeface="Open Sans Bold"/>
                <a:cs typeface="Open Sans Bold"/>
                <a:sym typeface="Open Sans Bold"/>
              </a:rPr>
              <a:t>Retroalimentación: Vemos como ventaja y oportunidad el haber eliminado ciertas tareas, ya que pudimos terminar antes el sprint y comenzar con actividades del siguiente sprint.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4032343"/>
            <a:ext cx="6220099" cy="1736725"/>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Montserrat Classic"/>
                <a:ea typeface="Montserrat Classic"/>
                <a:cs typeface="Montserrat Classic"/>
                <a:sym typeface="Montserrat Classic"/>
              </a:rPr>
              <a:t>Se realiza documentación inicial correspondiente al levantamiento de requerimientos, análisis de estos y diseño del sistema a implementar. </a:t>
            </a:r>
          </a:p>
        </p:txBody>
      </p:sp>
      <p:sp>
        <p:nvSpPr>
          <p:cNvPr name="Freeform 3" id="3"/>
          <p:cNvSpPr/>
          <p:nvPr/>
        </p:nvSpPr>
        <p:spPr>
          <a:xfrm flipH="false" flipV="false" rot="-587700">
            <a:off x="9242186" y="6541992"/>
            <a:ext cx="12426899" cy="10099680"/>
          </a:xfrm>
          <a:custGeom>
            <a:avLst/>
            <a:gdLst/>
            <a:ahLst/>
            <a:cxnLst/>
            <a:rect r="r" b="b" t="t" l="l"/>
            <a:pathLst>
              <a:path h="10099680" w="12426899">
                <a:moveTo>
                  <a:pt x="0" y="0"/>
                </a:moveTo>
                <a:lnTo>
                  <a:pt x="12426899" y="0"/>
                </a:lnTo>
                <a:lnTo>
                  <a:pt x="12426899" y="10099680"/>
                </a:lnTo>
                <a:lnTo>
                  <a:pt x="0" y="10099680"/>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700000">
            <a:off x="-7741802" y="4884762"/>
            <a:ext cx="10762620" cy="8747075"/>
          </a:xfrm>
          <a:custGeom>
            <a:avLst/>
            <a:gdLst/>
            <a:ahLst/>
            <a:cxnLst/>
            <a:rect r="r" b="b" t="t" l="l"/>
            <a:pathLst>
              <a:path h="8747075" w="10762620">
                <a:moveTo>
                  <a:pt x="0" y="0"/>
                </a:moveTo>
                <a:lnTo>
                  <a:pt x="10762620" y="0"/>
                </a:lnTo>
                <a:lnTo>
                  <a:pt x="10762620" y="8747076"/>
                </a:lnTo>
                <a:lnTo>
                  <a:pt x="0" y="8747076"/>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458663">
            <a:off x="1452585" y="6688026"/>
            <a:ext cx="7315200" cy="1250234"/>
          </a:xfrm>
          <a:custGeom>
            <a:avLst/>
            <a:gdLst/>
            <a:ahLst/>
            <a:cxnLst/>
            <a:rect r="r" b="b" t="t" l="l"/>
            <a:pathLst>
              <a:path h="1250234" w="7315200">
                <a:moveTo>
                  <a:pt x="0" y="0"/>
                </a:moveTo>
                <a:lnTo>
                  <a:pt x="7315200" y="0"/>
                </a:lnTo>
                <a:lnTo>
                  <a:pt x="7315200" y="1250234"/>
                </a:lnTo>
                <a:lnTo>
                  <a:pt x="0" y="12502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7248799" y="1484117"/>
            <a:ext cx="10496450" cy="7478720"/>
          </a:xfrm>
          <a:custGeom>
            <a:avLst/>
            <a:gdLst/>
            <a:ahLst/>
            <a:cxnLst/>
            <a:rect r="r" b="b" t="t" l="l"/>
            <a:pathLst>
              <a:path h="7478720" w="10496450">
                <a:moveTo>
                  <a:pt x="0" y="0"/>
                </a:moveTo>
                <a:lnTo>
                  <a:pt x="10496450" y="0"/>
                </a:lnTo>
                <a:lnTo>
                  <a:pt x="10496450" y="7478721"/>
                </a:lnTo>
                <a:lnTo>
                  <a:pt x="0" y="7478721"/>
                </a:lnTo>
                <a:lnTo>
                  <a:pt x="0" y="0"/>
                </a:lnTo>
                <a:close/>
              </a:path>
            </a:pathLst>
          </a:custGeom>
          <a:blipFill>
            <a:blip r:embed="rId6"/>
            <a:stretch>
              <a:fillRect l="0" t="0" r="0" b="0"/>
            </a:stretch>
          </a:blipFill>
        </p:spPr>
      </p:sp>
      <p:sp>
        <p:nvSpPr>
          <p:cNvPr name="TextBox 7" id="7"/>
          <p:cNvSpPr txBox="true"/>
          <p:nvPr/>
        </p:nvSpPr>
        <p:spPr>
          <a:xfrm rot="0">
            <a:off x="764473" y="1697006"/>
            <a:ext cx="7545508" cy="1193800"/>
          </a:xfrm>
          <a:prstGeom prst="rect">
            <a:avLst/>
          </a:prstGeom>
        </p:spPr>
        <p:txBody>
          <a:bodyPr anchor="t" rtlCol="false" tIns="0" lIns="0" bIns="0" rIns="0">
            <a:spAutoFit/>
          </a:bodyPr>
          <a:lstStyle/>
          <a:p>
            <a:pPr algn="l">
              <a:lnSpc>
                <a:spcPts val="9799"/>
              </a:lnSpc>
              <a:spcBef>
                <a:spcPct val="0"/>
              </a:spcBef>
            </a:pPr>
            <a:r>
              <a:rPr lang="en-US" b="true" sz="6999">
                <a:solidFill>
                  <a:srgbClr val="000000"/>
                </a:solidFill>
                <a:latin typeface="Montserrat Classic Bold"/>
                <a:ea typeface="Montserrat Classic Bold"/>
                <a:cs typeface="Montserrat Classic Bold"/>
                <a:sym typeface="Montserrat Classic Bold"/>
              </a:rPr>
              <a:t>SPRINT  1 Y 2</a:t>
            </a:r>
          </a:p>
        </p:txBody>
      </p:sp>
      <p:sp>
        <p:nvSpPr>
          <p:cNvPr name="Freeform 8" id="8"/>
          <p:cNvSpPr/>
          <p:nvPr/>
        </p:nvSpPr>
        <p:spPr>
          <a:xfrm flipH="false" flipV="false" rot="0">
            <a:off x="11680173" y="0"/>
            <a:ext cx="6607827" cy="1801734"/>
          </a:xfrm>
          <a:custGeom>
            <a:avLst/>
            <a:gdLst/>
            <a:ahLst/>
            <a:cxnLst/>
            <a:rect r="r" b="b" t="t" l="l"/>
            <a:pathLst>
              <a:path h="1801734" w="6607827">
                <a:moveTo>
                  <a:pt x="0" y="0"/>
                </a:moveTo>
                <a:lnTo>
                  <a:pt x="6607827" y="0"/>
                </a:lnTo>
                <a:lnTo>
                  <a:pt x="6607827" y="1801734"/>
                </a:lnTo>
                <a:lnTo>
                  <a:pt x="0" y="1801734"/>
                </a:lnTo>
                <a:lnTo>
                  <a:pt x="0" y="0"/>
                </a:lnTo>
                <a:close/>
              </a:path>
            </a:pathLst>
          </a:custGeom>
          <a:blipFill>
            <a:blip r:embed="rId7"/>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87700">
            <a:off x="9242186" y="6541992"/>
            <a:ext cx="12426899" cy="10099680"/>
          </a:xfrm>
          <a:custGeom>
            <a:avLst/>
            <a:gdLst/>
            <a:ahLst/>
            <a:cxnLst/>
            <a:rect r="r" b="b" t="t" l="l"/>
            <a:pathLst>
              <a:path h="10099680" w="12426899">
                <a:moveTo>
                  <a:pt x="0" y="0"/>
                </a:moveTo>
                <a:lnTo>
                  <a:pt x="12426899" y="0"/>
                </a:lnTo>
                <a:lnTo>
                  <a:pt x="12426899" y="10099680"/>
                </a:lnTo>
                <a:lnTo>
                  <a:pt x="0" y="10099680"/>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00000">
            <a:off x="-7741802" y="4884762"/>
            <a:ext cx="10762620" cy="8747075"/>
          </a:xfrm>
          <a:custGeom>
            <a:avLst/>
            <a:gdLst/>
            <a:ahLst/>
            <a:cxnLst/>
            <a:rect r="r" b="b" t="t" l="l"/>
            <a:pathLst>
              <a:path h="8747075" w="10762620">
                <a:moveTo>
                  <a:pt x="0" y="0"/>
                </a:moveTo>
                <a:lnTo>
                  <a:pt x="10762620" y="0"/>
                </a:lnTo>
                <a:lnTo>
                  <a:pt x="10762620" y="8747076"/>
                </a:lnTo>
                <a:lnTo>
                  <a:pt x="0" y="8747076"/>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458663">
            <a:off x="1452585" y="6688026"/>
            <a:ext cx="7315200" cy="1250234"/>
          </a:xfrm>
          <a:custGeom>
            <a:avLst/>
            <a:gdLst/>
            <a:ahLst/>
            <a:cxnLst/>
            <a:rect r="r" b="b" t="t" l="l"/>
            <a:pathLst>
              <a:path h="1250234" w="7315200">
                <a:moveTo>
                  <a:pt x="0" y="0"/>
                </a:moveTo>
                <a:lnTo>
                  <a:pt x="7315200" y="0"/>
                </a:lnTo>
                <a:lnTo>
                  <a:pt x="7315200" y="1250234"/>
                </a:lnTo>
                <a:lnTo>
                  <a:pt x="0" y="12502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680173" y="0"/>
            <a:ext cx="6607827" cy="1801734"/>
          </a:xfrm>
          <a:custGeom>
            <a:avLst/>
            <a:gdLst/>
            <a:ahLst/>
            <a:cxnLst/>
            <a:rect r="r" b="b" t="t" l="l"/>
            <a:pathLst>
              <a:path h="1801734" w="6607827">
                <a:moveTo>
                  <a:pt x="0" y="0"/>
                </a:moveTo>
                <a:lnTo>
                  <a:pt x="6607827" y="0"/>
                </a:lnTo>
                <a:lnTo>
                  <a:pt x="6607827" y="1801734"/>
                </a:lnTo>
                <a:lnTo>
                  <a:pt x="0" y="1801734"/>
                </a:lnTo>
                <a:lnTo>
                  <a:pt x="0" y="0"/>
                </a:lnTo>
                <a:close/>
              </a:path>
            </a:pathLst>
          </a:custGeom>
          <a:blipFill>
            <a:blip r:embed="rId6"/>
            <a:stretch>
              <a:fillRect l="0" t="0" r="0" b="0"/>
            </a:stretch>
          </a:blipFill>
        </p:spPr>
      </p:sp>
      <p:sp>
        <p:nvSpPr>
          <p:cNvPr name="Freeform 6" id="6"/>
          <p:cNvSpPr/>
          <p:nvPr/>
        </p:nvSpPr>
        <p:spPr>
          <a:xfrm flipH="false" flipV="false" rot="0">
            <a:off x="14052854" y="2352104"/>
            <a:ext cx="3206446" cy="3206446"/>
          </a:xfrm>
          <a:custGeom>
            <a:avLst/>
            <a:gdLst/>
            <a:ahLst/>
            <a:cxnLst/>
            <a:rect r="r" b="b" t="t" l="l"/>
            <a:pathLst>
              <a:path h="3206446" w="3206446">
                <a:moveTo>
                  <a:pt x="0" y="0"/>
                </a:moveTo>
                <a:lnTo>
                  <a:pt x="3206446" y="0"/>
                </a:lnTo>
                <a:lnTo>
                  <a:pt x="3206446" y="3206446"/>
                </a:lnTo>
                <a:lnTo>
                  <a:pt x="0" y="32064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1028700" y="3817709"/>
            <a:ext cx="7789735" cy="1075059"/>
          </a:xfrm>
          <a:prstGeom prst="rect">
            <a:avLst/>
          </a:prstGeom>
        </p:spPr>
        <p:txBody>
          <a:bodyPr anchor="t" rtlCol="false" tIns="0" lIns="0" bIns="0" rIns="0">
            <a:spAutoFit/>
          </a:bodyPr>
          <a:lstStyle/>
          <a:p>
            <a:pPr algn="l">
              <a:lnSpc>
                <a:spcPts val="4383"/>
              </a:lnSpc>
              <a:spcBef>
                <a:spcPct val="0"/>
              </a:spcBef>
            </a:pPr>
            <a:r>
              <a:rPr lang="en-US" sz="3130">
                <a:solidFill>
                  <a:srgbClr val="000000"/>
                </a:solidFill>
                <a:latin typeface="Montserrat Classic"/>
                <a:ea typeface="Montserrat Classic"/>
                <a:cs typeface="Montserrat Classic"/>
                <a:sym typeface="Montserrat Classic"/>
              </a:rPr>
              <a:t>En el sprint #1 se han trabajado 41 horas en total</a:t>
            </a:r>
          </a:p>
        </p:txBody>
      </p:sp>
      <p:sp>
        <p:nvSpPr>
          <p:cNvPr name="TextBox 8" id="8"/>
          <p:cNvSpPr txBox="true"/>
          <p:nvPr/>
        </p:nvSpPr>
        <p:spPr>
          <a:xfrm rot="0">
            <a:off x="764473" y="1697006"/>
            <a:ext cx="7545508" cy="1193800"/>
          </a:xfrm>
          <a:prstGeom prst="rect">
            <a:avLst/>
          </a:prstGeom>
        </p:spPr>
        <p:txBody>
          <a:bodyPr anchor="t" rtlCol="false" tIns="0" lIns="0" bIns="0" rIns="0">
            <a:spAutoFit/>
          </a:bodyPr>
          <a:lstStyle/>
          <a:p>
            <a:pPr algn="l">
              <a:lnSpc>
                <a:spcPts val="9799"/>
              </a:lnSpc>
              <a:spcBef>
                <a:spcPct val="0"/>
              </a:spcBef>
            </a:pPr>
            <a:r>
              <a:rPr lang="en-US" b="true" sz="6999">
                <a:solidFill>
                  <a:srgbClr val="000000"/>
                </a:solidFill>
                <a:latin typeface="Montserrat Classic Bold"/>
                <a:ea typeface="Montserrat Classic Bold"/>
                <a:cs typeface="Montserrat Classic Bold"/>
                <a:sym typeface="Montserrat Classic Bold"/>
              </a:rPr>
              <a:t>SPRINT  1 Y 2</a:t>
            </a:r>
          </a:p>
        </p:txBody>
      </p:sp>
      <p:sp>
        <p:nvSpPr>
          <p:cNvPr name="TextBox 9" id="9"/>
          <p:cNvSpPr txBox="true"/>
          <p:nvPr/>
        </p:nvSpPr>
        <p:spPr>
          <a:xfrm rot="0">
            <a:off x="5708386" y="5131440"/>
            <a:ext cx="7793810" cy="1075592"/>
          </a:xfrm>
          <a:prstGeom prst="rect">
            <a:avLst/>
          </a:prstGeom>
        </p:spPr>
        <p:txBody>
          <a:bodyPr anchor="t" rtlCol="false" tIns="0" lIns="0" bIns="0" rIns="0">
            <a:spAutoFit/>
          </a:bodyPr>
          <a:lstStyle/>
          <a:p>
            <a:pPr algn="l">
              <a:lnSpc>
                <a:spcPts val="4385"/>
              </a:lnSpc>
              <a:spcBef>
                <a:spcPct val="0"/>
              </a:spcBef>
            </a:pPr>
            <a:r>
              <a:rPr lang="en-US" sz="3132">
                <a:solidFill>
                  <a:srgbClr val="000000"/>
                </a:solidFill>
                <a:latin typeface="Montserrat Classic"/>
                <a:ea typeface="Montserrat Classic"/>
                <a:cs typeface="Montserrat Classic"/>
                <a:sym typeface="Montserrat Classic"/>
              </a:rPr>
              <a:t>En el sprint #2 se han trabajado 68 horas en total</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87700">
            <a:off x="9242186" y="6541992"/>
            <a:ext cx="12426899" cy="10099680"/>
          </a:xfrm>
          <a:custGeom>
            <a:avLst/>
            <a:gdLst/>
            <a:ahLst/>
            <a:cxnLst/>
            <a:rect r="r" b="b" t="t" l="l"/>
            <a:pathLst>
              <a:path h="10099680" w="12426899">
                <a:moveTo>
                  <a:pt x="0" y="0"/>
                </a:moveTo>
                <a:lnTo>
                  <a:pt x="12426899" y="0"/>
                </a:lnTo>
                <a:lnTo>
                  <a:pt x="12426899" y="10099680"/>
                </a:lnTo>
                <a:lnTo>
                  <a:pt x="0" y="10099680"/>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00000">
            <a:off x="-7741802" y="4884762"/>
            <a:ext cx="10762620" cy="8747075"/>
          </a:xfrm>
          <a:custGeom>
            <a:avLst/>
            <a:gdLst/>
            <a:ahLst/>
            <a:cxnLst/>
            <a:rect r="r" b="b" t="t" l="l"/>
            <a:pathLst>
              <a:path h="8747075" w="10762620">
                <a:moveTo>
                  <a:pt x="0" y="0"/>
                </a:moveTo>
                <a:lnTo>
                  <a:pt x="10762620" y="0"/>
                </a:lnTo>
                <a:lnTo>
                  <a:pt x="10762620" y="8747076"/>
                </a:lnTo>
                <a:lnTo>
                  <a:pt x="0" y="8747076"/>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680173" y="0"/>
            <a:ext cx="6607827" cy="1801734"/>
          </a:xfrm>
          <a:custGeom>
            <a:avLst/>
            <a:gdLst/>
            <a:ahLst/>
            <a:cxnLst/>
            <a:rect r="r" b="b" t="t" l="l"/>
            <a:pathLst>
              <a:path h="1801734" w="6607827">
                <a:moveTo>
                  <a:pt x="0" y="0"/>
                </a:moveTo>
                <a:lnTo>
                  <a:pt x="6607827" y="0"/>
                </a:lnTo>
                <a:lnTo>
                  <a:pt x="6607827" y="1801734"/>
                </a:lnTo>
                <a:lnTo>
                  <a:pt x="0" y="1801734"/>
                </a:lnTo>
                <a:lnTo>
                  <a:pt x="0" y="0"/>
                </a:lnTo>
                <a:close/>
              </a:path>
            </a:pathLst>
          </a:custGeom>
          <a:blipFill>
            <a:blip r:embed="rId4"/>
            <a:stretch>
              <a:fillRect l="0" t="0" r="0" b="0"/>
            </a:stretch>
          </a:blipFill>
        </p:spPr>
      </p:sp>
      <p:sp>
        <p:nvSpPr>
          <p:cNvPr name="Freeform 5" id="5"/>
          <p:cNvSpPr/>
          <p:nvPr/>
        </p:nvSpPr>
        <p:spPr>
          <a:xfrm flipH="false" flipV="false" rot="0">
            <a:off x="366211" y="1801734"/>
            <a:ext cx="17555578" cy="8163344"/>
          </a:xfrm>
          <a:custGeom>
            <a:avLst/>
            <a:gdLst/>
            <a:ahLst/>
            <a:cxnLst/>
            <a:rect r="r" b="b" t="t" l="l"/>
            <a:pathLst>
              <a:path h="8163344" w="17555578">
                <a:moveTo>
                  <a:pt x="0" y="0"/>
                </a:moveTo>
                <a:lnTo>
                  <a:pt x="17555578" y="0"/>
                </a:lnTo>
                <a:lnTo>
                  <a:pt x="17555578" y="8163344"/>
                </a:lnTo>
                <a:lnTo>
                  <a:pt x="0" y="8163344"/>
                </a:lnTo>
                <a:lnTo>
                  <a:pt x="0" y="0"/>
                </a:lnTo>
                <a:close/>
              </a:path>
            </a:pathLst>
          </a:custGeom>
          <a:blipFill>
            <a:blip r:embed="rId5"/>
            <a:stretch>
              <a:fillRect l="0" t="0" r="0" b="0"/>
            </a:stretch>
          </a:blipFill>
        </p:spPr>
      </p:sp>
      <p:sp>
        <p:nvSpPr>
          <p:cNvPr name="TextBox 6" id="6"/>
          <p:cNvSpPr txBox="true"/>
          <p:nvPr/>
        </p:nvSpPr>
        <p:spPr>
          <a:xfrm rot="0">
            <a:off x="446549" y="237292"/>
            <a:ext cx="10270569" cy="1193800"/>
          </a:xfrm>
          <a:prstGeom prst="rect">
            <a:avLst/>
          </a:prstGeom>
        </p:spPr>
        <p:txBody>
          <a:bodyPr anchor="t" rtlCol="false" tIns="0" lIns="0" bIns="0" rIns="0">
            <a:spAutoFit/>
          </a:bodyPr>
          <a:lstStyle/>
          <a:p>
            <a:pPr algn="l">
              <a:lnSpc>
                <a:spcPts val="9799"/>
              </a:lnSpc>
              <a:spcBef>
                <a:spcPct val="0"/>
              </a:spcBef>
            </a:pPr>
            <a:r>
              <a:rPr lang="en-US" b="true" sz="6999">
                <a:solidFill>
                  <a:srgbClr val="000000"/>
                </a:solidFill>
                <a:latin typeface="Montserrat Classic Bold"/>
                <a:ea typeface="Montserrat Classic Bold"/>
                <a:cs typeface="Montserrat Classic Bold"/>
                <a:sym typeface="Montserrat Classic Bold"/>
              </a:rPr>
              <a:t>EVIDENCIA TRELLO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DAGTkhiZUHI</dc:identifier>
  <dcterms:modified xsi:type="dcterms:W3CDTF">2011-08-01T06:04:30Z</dcterms:modified>
  <cp:revision>1</cp:revision>
  <dc:title>Capstone</dc:title>
</cp:coreProperties>
</file>